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7" r:id="rId2"/>
    <p:sldId id="288" r:id="rId3"/>
    <p:sldId id="289" r:id="rId4"/>
    <p:sldId id="273"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B71"/>
    <a:srgbClr val="00ACFC"/>
    <a:srgbClr val="005C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A1803F-56B7-459F-8C6A-BD61AC1A74DF}" v="33" dt="2024-11-03T15:58:02.6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58"/>
    <p:restoredTop sz="88571" autoAdjust="0"/>
  </p:normalViewPr>
  <p:slideViewPr>
    <p:cSldViewPr snapToGrid="0" snapToObjects="1">
      <p:cViewPr varScale="1">
        <p:scale>
          <a:sx n="97" d="100"/>
          <a:sy n="97" d="100"/>
        </p:scale>
        <p:origin x="924" y="90"/>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359837D-F59D-4B49-9324-90CB34EA9600}" type="datetimeFigureOut">
              <a:rPr lang="en-US" smtClean="0"/>
              <a:t>11/4/2024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8D776D2-88F9-CB4F-9141-FD71D30E5A37}" type="slidenum">
              <a:rPr lang="en-US" smtClean="0"/>
              <a:t>‹#›</a:t>
            </a:fld>
            <a:endParaRPr lang="en-US" dirty="0"/>
          </a:p>
        </p:txBody>
      </p:sp>
    </p:spTree>
    <p:extLst>
      <p:ext uri="{BB962C8B-B14F-4D97-AF65-F5344CB8AC3E}">
        <p14:creationId xmlns:p14="http://schemas.microsoft.com/office/powerpoint/2010/main" val="1455794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D776D2-88F9-CB4F-9141-FD71D30E5A37}" type="slidenum">
              <a:rPr lang="en-US" smtClean="0"/>
              <a:t>1</a:t>
            </a:fld>
            <a:endParaRPr lang="en-US" dirty="0"/>
          </a:p>
        </p:txBody>
      </p:sp>
    </p:spTree>
    <p:extLst>
      <p:ext uri="{BB962C8B-B14F-4D97-AF65-F5344CB8AC3E}">
        <p14:creationId xmlns:p14="http://schemas.microsoft.com/office/powerpoint/2010/main" val="1670572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Delco SIDS death rate (0.26) lower than US and PA </a:t>
            </a:r>
          </a:p>
          <a:p>
            <a:pPr marL="171450" indent="-171450">
              <a:buFont typeface="Arial" panose="020B0604020202020204" pitchFamily="34" charset="0"/>
              <a:buChar char="•"/>
            </a:pPr>
            <a:r>
              <a:rPr lang="en-US" dirty="0"/>
              <a:t>Not detailed data for Delco due fewer than 20 events suppressed</a:t>
            </a:r>
          </a:p>
          <a:p>
            <a:pPr marL="171450" indent="-171450">
              <a:buFont typeface="Arial" panose="020B0604020202020204" pitchFamily="34" charset="0"/>
              <a:buChar char="•"/>
            </a:pPr>
            <a:r>
              <a:rPr lang="en-US" dirty="0"/>
              <a:t>PA Higher SIDS death rates: Unmarried, Black (1.8x higher White), preterm births less 31 weeks pregnancy, low birth weight infants (less 2,500 grams), 24 years of age and younger, and mothers with 9th through 12th grade with no diploma</a:t>
            </a:r>
          </a:p>
        </p:txBody>
      </p:sp>
      <p:sp>
        <p:nvSpPr>
          <p:cNvPr id="4" name="Slide Number Placeholder 3"/>
          <p:cNvSpPr>
            <a:spLocks noGrp="1"/>
          </p:cNvSpPr>
          <p:nvPr>
            <p:ph type="sldNum" sz="quarter" idx="5"/>
          </p:nvPr>
        </p:nvSpPr>
        <p:spPr/>
        <p:txBody>
          <a:bodyPr/>
          <a:lstStyle/>
          <a:p>
            <a:fld id="{E8D776D2-88F9-CB4F-9141-FD71D30E5A37}" type="slidenum">
              <a:rPr lang="en-US" smtClean="0"/>
              <a:t>3</a:t>
            </a:fld>
            <a:endParaRPr lang="en-US" dirty="0"/>
          </a:p>
        </p:txBody>
      </p:sp>
    </p:spTree>
    <p:extLst>
      <p:ext uri="{BB962C8B-B14F-4D97-AF65-F5344CB8AC3E}">
        <p14:creationId xmlns:p14="http://schemas.microsoft.com/office/powerpoint/2010/main" val="12101517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354B2F0E-9BF6-4044-BC9C-0673491D6477}"/>
              </a:ext>
            </a:extLst>
          </p:cNvPr>
          <p:cNvPicPr>
            <a:picLocks noChangeAspect="1"/>
          </p:cNvPicPr>
          <p:nvPr userDrawn="1"/>
        </p:nvPicPr>
        <p:blipFill>
          <a:blip r:embed="rId2"/>
          <a:stretch>
            <a:fillRect/>
          </a:stretch>
        </p:blipFill>
        <p:spPr>
          <a:xfrm>
            <a:off x="2467219" y="397085"/>
            <a:ext cx="8351874" cy="4175937"/>
          </a:xfrm>
          <a:prstGeom prst="rect">
            <a:avLst/>
          </a:prstGeom>
        </p:spPr>
      </p:pic>
      <p:sp>
        <p:nvSpPr>
          <p:cNvPr id="2" name="Title 1">
            <a:extLst>
              <a:ext uri="{FF2B5EF4-FFF2-40B4-BE49-F238E27FC236}">
                <a16:creationId xmlns:a16="http://schemas.microsoft.com/office/drawing/2014/main" id="{2A8E691D-8828-964C-BF62-7733C0E51A32}"/>
              </a:ext>
            </a:extLst>
          </p:cNvPr>
          <p:cNvSpPr>
            <a:spLocks noGrp="1"/>
          </p:cNvSpPr>
          <p:nvPr>
            <p:ph type="ctrTitle" hasCustomPrompt="1"/>
          </p:nvPr>
        </p:nvSpPr>
        <p:spPr>
          <a:xfrm>
            <a:off x="1524000" y="4497571"/>
            <a:ext cx="10238312" cy="659220"/>
          </a:xfrm>
          <a:prstGeom prst="rect">
            <a:avLst/>
          </a:prstGeom>
        </p:spPr>
        <p:txBody>
          <a:bodyPr anchor="b">
            <a:normAutofit/>
          </a:bodyPr>
          <a:lstStyle>
            <a:lvl1pPr algn="ctr">
              <a:defRPr sz="2800">
                <a:solidFill>
                  <a:srgbClr val="00ACFC"/>
                </a:solidFill>
              </a:defRPr>
            </a:lvl1pPr>
          </a:lstStyle>
          <a:p>
            <a:r>
              <a:rPr lang="en-US" dirty="0"/>
              <a:t>CLICK TO EDIT MASTER TITLE STYLE</a:t>
            </a:r>
          </a:p>
        </p:txBody>
      </p:sp>
      <p:sp>
        <p:nvSpPr>
          <p:cNvPr id="3" name="Subtitle 2">
            <a:extLst>
              <a:ext uri="{FF2B5EF4-FFF2-40B4-BE49-F238E27FC236}">
                <a16:creationId xmlns:a16="http://schemas.microsoft.com/office/drawing/2014/main" id="{9E8FB0D7-EC54-FA4D-825D-3100FB671DA7}"/>
              </a:ext>
            </a:extLst>
          </p:cNvPr>
          <p:cNvSpPr>
            <a:spLocks noGrp="1"/>
          </p:cNvSpPr>
          <p:nvPr>
            <p:ph type="subTitle" idx="1"/>
          </p:nvPr>
        </p:nvSpPr>
        <p:spPr>
          <a:xfrm>
            <a:off x="1524000" y="5304157"/>
            <a:ext cx="10238312" cy="501219"/>
          </a:xfrm>
          <a:prstGeom prst="rect">
            <a:avLst/>
          </a:prstGeom>
        </p:spPr>
        <p:txBody>
          <a:bodyPr>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11" name="Group 10">
            <a:extLst>
              <a:ext uri="{FF2B5EF4-FFF2-40B4-BE49-F238E27FC236}">
                <a16:creationId xmlns:a16="http://schemas.microsoft.com/office/drawing/2014/main" id="{2AB3AE99-3406-3844-8DA1-3F737CC6743F}"/>
              </a:ext>
            </a:extLst>
          </p:cNvPr>
          <p:cNvGrpSpPr/>
          <p:nvPr userDrawn="1"/>
        </p:nvGrpSpPr>
        <p:grpSpPr>
          <a:xfrm>
            <a:off x="-1" y="0"/>
            <a:ext cx="1127937" cy="6858000"/>
            <a:chOff x="0" y="0"/>
            <a:chExt cx="441434" cy="6858000"/>
          </a:xfrm>
        </p:grpSpPr>
        <p:sp>
          <p:nvSpPr>
            <p:cNvPr id="7" name="Rectangle 6">
              <a:extLst>
                <a:ext uri="{FF2B5EF4-FFF2-40B4-BE49-F238E27FC236}">
                  <a16:creationId xmlns:a16="http://schemas.microsoft.com/office/drawing/2014/main" id="{58EAFAEB-18DA-F049-B9B9-513C417E49AB}"/>
                </a:ext>
              </a:extLst>
            </p:cNvPr>
            <p:cNvSpPr/>
            <p:nvPr userDrawn="1"/>
          </p:nvSpPr>
          <p:spPr>
            <a:xfrm>
              <a:off x="168165" y="0"/>
              <a:ext cx="273269" cy="6858000"/>
            </a:xfrm>
            <a:prstGeom prst="rect">
              <a:avLst/>
            </a:prstGeom>
            <a:gradFill flip="none" rotWithShape="1">
              <a:gsLst>
                <a:gs pos="0">
                  <a:srgbClr val="005CB9"/>
                </a:gs>
                <a:gs pos="100000">
                  <a:srgbClr val="00ACFC"/>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16C21F4-C8DB-B944-8A6F-EE6892699229}"/>
                </a:ext>
              </a:extLst>
            </p:cNvPr>
            <p:cNvSpPr/>
            <p:nvPr userDrawn="1"/>
          </p:nvSpPr>
          <p:spPr>
            <a:xfrm>
              <a:off x="0" y="0"/>
              <a:ext cx="273269" cy="6858000"/>
            </a:xfrm>
            <a:prstGeom prst="rect">
              <a:avLst/>
            </a:prstGeom>
            <a:solidFill>
              <a:srgbClr val="001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04013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B67AC-0696-8B4E-A223-B83A1D1AEF42}"/>
              </a:ext>
            </a:extLst>
          </p:cNvPr>
          <p:cNvSpPr>
            <a:spLocks noGrp="1"/>
          </p:cNvSpPr>
          <p:nvPr>
            <p:ph type="title" hasCustomPrompt="1"/>
          </p:nvPr>
        </p:nvSpPr>
        <p:spPr>
          <a:xfrm>
            <a:off x="1557624" y="535758"/>
            <a:ext cx="10204688" cy="1154930"/>
          </a:xfrm>
          <a:prstGeom prst="rect">
            <a:avLst/>
          </a:prstGeom>
        </p:spPr>
        <p:txBody>
          <a:bodyPr>
            <a:normAutofit/>
          </a:bodyPr>
          <a:lstStyle>
            <a:lvl1pPr>
              <a:defRPr sz="3200">
                <a:solidFill>
                  <a:srgbClr val="005CB9"/>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945C37F-89BC-0F43-BED2-8D28C3105D2D}"/>
              </a:ext>
            </a:extLst>
          </p:cNvPr>
          <p:cNvSpPr>
            <a:spLocks noGrp="1"/>
          </p:cNvSpPr>
          <p:nvPr>
            <p:ph idx="1"/>
          </p:nvPr>
        </p:nvSpPr>
        <p:spPr>
          <a:xfrm>
            <a:off x="1557624" y="1825625"/>
            <a:ext cx="10204688" cy="3858019"/>
          </a:xfrm>
          <a:prstGeom prst="rect">
            <a:avLst/>
          </a:prstGeom>
        </p:spPr>
        <p:txBody>
          <a:bodyPr>
            <a:norm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a:extLst>
              <a:ext uri="{FF2B5EF4-FFF2-40B4-BE49-F238E27FC236}">
                <a16:creationId xmlns:a16="http://schemas.microsoft.com/office/drawing/2014/main" id="{A4D9D37A-7286-204C-B2A6-F0D4E81269F6}"/>
              </a:ext>
            </a:extLst>
          </p:cNvPr>
          <p:cNvSpPr>
            <a:spLocks noGrp="1"/>
          </p:cNvSpPr>
          <p:nvPr>
            <p:ph type="sldNum" sz="quarter" idx="12"/>
          </p:nvPr>
        </p:nvSpPr>
        <p:spPr>
          <a:xfrm>
            <a:off x="1557624" y="6271286"/>
            <a:ext cx="499872" cy="365125"/>
          </a:xfrm>
          <a:prstGeom prst="rect">
            <a:avLst/>
          </a:prstGeom>
        </p:spPr>
        <p:txBody>
          <a:bodyPr/>
          <a:lstStyle>
            <a:lvl1pPr algn="l">
              <a:defRPr sz="1200">
                <a:solidFill>
                  <a:srgbClr val="001B71"/>
                </a:solidFill>
              </a:defRPr>
            </a:lvl1pPr>
          </a:lstStyle>
          <a:p>
            <a:fld id="{24A17FA8-4253-E04B-8632-CDEE75954685}" type="slidenum">
              <a:rPr lang="en-US" smtClean="0"/>
              <a:pPr/>
              <a:t>‹#›</a:t>
            </a:fld>
            <a:endParaRPr lang="en-US" dirty="0"/>
          </a:p>
        </p:txBody>
      </p:sp>
      <p:pic>
        <p:nvPicPr>
          <p:cNvPr id="11" name="Picture 10">
            <a:extLst>
              <a:ext uri="{FF2B5EF4-FFF2-40B4-BE49-F238E27FC236}">
                <a16:creationId xmlns:a16="http://schemas.microsoft.com/office/drawing/2014/main" id="{8DBD8558-7353-5749-A041-6902B26F1439}"/>
              </a:ext>
            </a:extLst>
          </p:cNvPr>
          <p:cNvPicPr>
            <a:picLocks noChangeAspect="1"/>
          </p:cNvPicPr>
          <p:nvPr userDrawn="1"/>
        </p:nvPicPr>
        <p:blipFill>
          <a:blip r:embed="rId2"/>
          <a:stretch>
            <a:fillRect/>
          </a:stretch>
        </p:blipFill>
        <p:spPr>
          <a:xfrm>
            <a:off x="9355411" y="5683644"/>
            <a:ext cx="2288044" cy="1144022"/>
          </a:xfrm>
          <a:prstGeom prst="rect">
            <a:avLst/>
          </a:prstGeom>
        </p:spPr>
      </p:pic>
      <p:grpSp>
        <p:nvGrpSpPr>
          <p:cNvPr id="14" name="Group 13">
            <a:extLst>
              <a:ext uri="{FF2B5EF4-FFF2-40B4-BE49-F238E27FC236}">
                <a16:creationId xmlns:a16="http://schemas.microsoft.com/office/drawing/2014/main" id="{B0F7CF4B-5452-CA4E-8BC8-DE8ED51298BC}"/>
              </a:ext>
            </a:extLst>
          </p:cNvPr>
          <p:cNvGrpSpPr/>
          <p:nvPr userDrawn="1"/>
        </p:nvGrpSpPr>
        <p:grpSpPr>
          <a:xfrm>
            <a:off x="-1" y="0"/>
            <a:ext cx="1127937" cy="6858000"/>
            <a:chOff x="0" y="0"/>
            <a:chExt cx="441434" cy="6858000"/>
          </a:xfrm>
        </p:grpSpPr>
        <p:sp>
          <p:nvSpPr>
            <p:cNvPr id="15" name="Rectangle 14">
              <a:extLst>
                <a:ext uri="{FF2B5EF4-FFF2-40B4-BE49-F238E27FC236}">
                  <a16:creationId xmlns:a16="http://schemas.microsoft.com/office/drawing/2014/main" id="{0E3378E6-5C46-F44A-A096-8EC4E116990A}"/>
                </a:ext>
              </a:extLst>
            </p:cNvPr>
            <p:cNvSpPr/>
            <p:nvPr userDrawn="1"/>
          </p:nvSpPr>
          <p:spPr>
            <a:xfrm>
              <a:off x="168165" y="0"/>
              <a:ext cx="273269" cy="6858000"/>
            </a:xfrm>
            <a:prstGeom prst="rect">
              <a:avLst/>
            </a:prstGeom>
            <a:gradFill flip="none" rotWithShape="1">
              <a:gsLst>
                <a:gs pos="0">
                  <a:srgbClr val="005CB9"/>
                </a:gs>
                <a:gs pos="100000">
                  <a:srgbClr val="00ACFC"/>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32D9876-4989-9C4C-9F28-82FD1E866B64}"/>
                </a:ext>
              </a:extLst>
            </p:cNvPr>
            <p:cNvSpPr/>
            <p:nvPr userDrawn="1"/>
          </p:nvSpPr>
          <p:spPr>
            <a:xfrm>
              <a:off x="0" y="0"/>
              <a:ext cx="273269" cy="6858000"/>
            </a:xfrm>
            <a:prstGeom prst="rect">
              <a:avLst/>
            </a:prstGeom>
            <a:solidFill>
              <a:srgbClr val="001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27697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7DF73-90E6-EC4A-8121-10D95CDC8AAD}"/>
              </a:ext>
            </a:extLst>
          </p:cNvPr>
          <p:cNvSpPr>
            <a:spLocks noGrp="1"/>
          </p:cNvSpPr>
          <p:nvPr>
            <p:ph type="title" hasCustomPrompt="1"/>
          </p:nvPr>
        </p:nvSpPr>
        <p:spPr>
          <a:xfrm>
            <a:off x="1557624" y="1709739"/>
            <a:ext cx="10204688" cy="2054188"/>
          </a:xfrm>
          <a:prstGeom prst="rect">
            <a:avLst/>
          </a:prstGeom>
        </p:spPr>
        <p:txBody>
          <a:bodyPr anchor="b">
            <a:normAutofit/>
          </a:bodyPr>
          <a:lstStyle>
            <a:lvl1pPr algn="ctr">
              <a:defRPr sz="4400">
                <a:solidFill>
                  <a:srgbClr val="005CB9"/>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A8C599E-DE89-1E40-A67E-47C70B08E413}"/>
              </a:ext>
            </a:extLst>
          </p:cNvPr>
          <p:cNvSpPr>
            <a:spLocks noGrp="1"/>
          </p:cNvSpPr>
          <p:nvPr>
            <p:ph type="body" idx="1"/>
          </p:nvPr>
        </p:nvSpPr>
        <p:spPr>
          <a:xfrm>
            <a:off x="1557624" y="4204494"/>
            <a:ext cx="10204688" cy="1500187"/>
          </a:xfrm>
          <a:prstGeom prst="rect">
            <a:avLst/>
          </a:prstGeom>
        </p:spPr>
        <p:txBody>
          <a:bodyPr>
            <a:normAutofit/>
          </a:bodyPr>
          <a:lstStyle>
            <a:lvl1pPr marL="0" indent="0" algn="ctr">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grpSp>
        <p:nvGrpSpPr>
          <p:cNvPr id="22" name="Group 21">
            <a:extLst>
              <a:ext uri="{FF2B5EF4-FFF2-40B4-BE49-F238E27FC236}">
                <a16:creationId xmlns:a16="http://schemas.microsoft.com/office/drawing/2014/main" id="{AA563C04-B24F-4546-8624-DFCA41035720}"/>
              </a:ext>
            </a:extLst>
          </p:cNvPr>
          <p:cNvGrpSpPr/>
          <p:nvPr userDrawn="1"/>
        </p:nvGrpSpPr>
        <p:grpSpPr>
          <a:xfrm>
            <a:off x="-1" y="0"/>
            <a:ext cx="1127937" cy="6858000"/>
            <a:chOff x="0" y="0"/>
            <a:chExt cx="441434" cy="6858000"/>
          </a:xfrm>
        </p:grpSpPr>
        <p:sp>
          <p:nvSpPr>
            <p:cNvPr id="23" name="Rectangle 22">
              <a:extLst>
                <a:ext uri="{FF2B5EF4-FFF2-40B4-BE49-F238E27FC236}">
                  <a16:creationId xmlns:a16="http://schemas.microsoft.com/office/drawing/2014/main" id="{920E1B6C-6D71-694A-86BD-84CF43F235DA}"/>
                </a:ext>
              </a:extLst>
            </p:cNvPr>
            <p:cNvSpPr/>
            <p:nvPr userDrawn="1"/>
          </p:nvSpPr>
          <p:spPr>
            <a:xfrm>
              <a:off x="168165" y="0"/>
              <a:ext cx="273269" cy="6858000"/>
            </a:xfrm>
            <a:prstGeom prst="rect">
              <a:avLst/>
            </a:prstGeom>
            <a:gradFill flip="none" rotWithShape="1">
              <a:gsLst>
                <a:gs pos="0">
                  <a:srgbClr val="005CB9"/>
                </a:gs>
                <a:gs pos="100000">
                  <a:srgbClr val="00ACFC"/>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1D19C193-D273-A140-9347-38E5DE858B4E}"/>
                </a:ext>
              </a:extLst>
            </p:cNvPr>
            <p:cNvSpPr/>
            <p:nvPr userDrawn="1"/>
          </p:nvSpPr>
          <p:spPr>
            <a:xfrm>
              <a:off x="0" y="0"/>
              <a:ext cx="273269" cy="6858000"/>
            </a:xfrm>
            <a:prstGeom prst="rect">
              <a:avLst/>
            </a:prstGeom>
            <a:solidFill>
              <a:srgbClr val="001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87679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1604E-5F57-2641-85DB-EAE4A68C49F0}"/>
              </a:ext>
            </a:extLst>
          </p:cNvPr>
          <p:cNvSpPr>
            <a:spLocks noGrp="1"/>
          </p:cNvSpPr>
          <p:nvPr>
            <p:ph type="title" hasCustomPrompt="1"/>
          </p:nvPr>
        </p:nvSpPr>
        <p:spPr>
          <a:xfrm>
            <a:off x="1557624" y="535758"/>
            <a:ext cx="10204688" cy="1154930"/>
          </a:xfrm>
          <a:prstGeom prst="rect">
            <a:avLst/>
          </a:prstGeom>
        </p:spPr>
        <p:txBody>
          <a:bodyPr>
            <a:normAutofit/>
          </a:bodyPr>
          <a:lstStyle>
            <a:lvl1pPr>
              <a:defRPr sz="3200">
                <a:solidFill>
                  <a:srgbClr val="005CB9"/>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9E74DCC-28A8-2049-BFFC-EA663B546972}"/>
              </a:ext>
            </a:extLst>
          </p:cNvPr>
          <p:cNvSpPr>
            <a:spLocks noGrp="1"/>
          </p:cNvSpPr>
          <p:nvPr>
            <p:ph sz="half" idx="1"/>
          </p:nvPr>
        </p:nvSpPr>
        <p:spPr>
          <a:xfrm>
            <a:off x="1557624" y="1825625"/>
            <a:ext cx="4870688" cy="4351338"/>
          </a:xfrm>
          <a:prstGeom prst="rect">
            <a:avLst/>
          </a:prstGeom>
        </p:spPr>
        <p:txBody>
          <a:bodyPr>
            <a:norm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2A9D55E1-BEA1-D849-977D-4ECE1FA8F1DA}"/>
              </a:ext>
            </a:extLst>
          </p:cNvPr>
          <p:cNvSpPr>
            <a:spLocks noGrp="1"/>
          </p:cNvSpPr>
          <p:nvPr>
            <p:ph sz="half" idx="2"/>
          </p:nvPr>
        </p:nvSpPr>
        <p:spPr>
          <a:xfrm>
            <a:off x="6891624" y="1825625"/>
            <a:ext cx="4870688" cy="3858019"/>
          </a:xfrm>
          <a:prstGeom prst="rect">
            <a:avLst/>
          </a:prstGeom>
        </p:spPr>
        <p:txBody>
          <a:bodyPr>
            <a:norm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a:extLst>
              <a:ext uri="{FF2B5EF4-FFF2-40B4-BE49-F238E27FC236}">
                <a16:creationId xmlns:a16="http://schemas.microsoft.com/office/drawing/2014/main" id="{59FD0D1B-34EA-4945-ABA0-82AE54E2947E}"/>
              </a:ext>
            </a:extLst>
          </p:cNvPr>
          <p:cNvPicPr>
            <a:picLocks noChangeAspect="1"/>
          </p:cNvPicPr>
          <p:nvPr userDrawn="1"/>
        </p:nvPicPr>
        <p:blipFill>
          <a:blip r:embed="rId2"/>
          <a:stretch>
            <a:fillRect/>
          </a:stretch>
        </p:blipFill>
        <p:spPr>
          <a:xfrm>
            <a:off x="9355411" y="5683644"/>
            <a:ext cx="2288044" cy="1144022"/>
          </a:xfrm>
          <a:prstGeom prst="rect">
            <a:avLst/>
          </a:prstGeom>
        </p:spPr>
      </p:pic>
      <p:grpSp>
        <p:nvGrpSpPr>
          <p:cNvPr id="19" name="Group 18">
            <a:extLst>
              <a:ext uri="{FF2B5EF4-FFF2-40B4-BE49-F238E27FC236}">
                <a16:creationId xmlns:a16="http://schemas.microsoft.com/office/drawing/2014/main" id="{5655B56A-C9CC-3741-BFA7-C43DA4F5DE55}"/>
              </a:ext>
            </a:extLst>
          </p:cNvPr>
          <p:cNvGrpSpPr/>
          <p:nvPr userDrawn="1"/>
        </p:nvGrpSpPr>
        <p:grpSpPr>
          <a:xfrm>
            <a:off x="-1" y="0"/>
            <a:ext cx="1127937" cy="6858000"/>
            <a:chOff x="0" y="0"/>
            <a:chExt cx="441434" cy="6858000"/>
          </a:xfrm>
        </p:grpSpPr>
        <p:sp>
          <p:nvSpPr>
            <p:cNvPr id="20" name="Rectangle 19">
              <a:extLst>
                <a:ext uri="{FF2B5EF4-FFF2-40B4-BE49-F238E27FC236}">
                  <a16:creationId xmlns:a16="http://schemas.microsoft.com/office/drawing/2014/main" id="{4C92A0B1-FDE9-F447-892E-40EC67C42DD1}"/>
                </a:ext>
              </a:extLst>
            </p:cNvPr>
            <p:cNvSpPr/>
            <p:nvPr userDrawn="1"/>
          </p:nvSpPr>
          <p:spPr>
            <a:xfrm>
              <a:off x="168165" y="0"/>
              <a:ext cx="273269" cy="6858000"/>
            </a:xfrm>
            <a:prstGeom prst="rect">
              <a:avLst/>
            </a:prstGeom>
            <a:gradFill flip="none" rotWithShape="1">
              <a:gsLst>
                <a:gs pos="0">
                  <a:srgbClr val="005CB9"/>
                </a:gs>
                <a:gs pos="100000">
                  <a:srgbClr val="00ACFC"/>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0C29B88-A30C-8145-9685-CD91C8465345}"/>
                </a:ext>
              </a:extLst>
            </p:cNvPr>
            <p:cNvSpPr/>
            <p:nvPr userDrawn="1"/>
          </p:nvSpPr>
          <p:spPr>
            <a:xfrm>
              <a:off x="0" y="0"/>
              <a:ext cx="273269" cy="6858000"/>
            </a:xfrm>
            <a:prstGeom prst="rect">
              <a:avLst/>
            </a:prstGeom>
            <a:solidFill>
              <a:srgbClr val="001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4" name="Slide Number Placeholder 5">
            <a:extLst>
              <a:ext uri="{FF2B5EF4-FFF2-40B4-BE49-F238E27FC236}">
                <a16:creationId xmlns:a16="http://schemas.microsoft.com/office/drawing/2014/main" id="{11BA7E47-6A62-674D-ABCF-449EB408F283}"/>
              </a:ext>
            </a:extLst>
          </p:cNvPr>
          <p:cNvSpPr txBox="1">
            <a:spLocks/>
          </p:cNvSpPr>
          <p:nvPr userDrawn="1"/>
        </p:nvSpPr>
        <p:spPr>
          <a:xfrm>
            <a:off x="1557624" y="6271286"/>
            <a:ext cx="499872" cy="365125"/>
          </a:xfrm>
          <a:prstGeom prst="rect">
            <a:avLst/>
          </a:prstGeom>
        </p:spPr>
        <p:txBody>
          <a:bodyPr/>
          <a:lstStyle>
            <a:defPPr>
              <a:defRPr lang="en-US"/>
            </a:defPPr>
            <a:lvl1pPr marL="0" algn="l" defTabSz="914400" rtl="0" eaLnBrk="1" latinLnBrk="0" hangingPunct="1">
              <a:defRPr sz="1200" kern="1200">
                <a:solidFill>
                  <a:srgbClr val="001B7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A17FA8-4253-E04B-8632-CDEE75954685}" type="slidenum">
              <a:rPr lang="en-US" smtClean="0"/>
              <a:pPr/>
              <a:t>‹#›</a:t>
            </a:fld>
            <a:endParaRPr lang="en-US" dirty="0"/>
          </a:p>
        </p:txBody>
      </p:sp>
    </p:spTree>
    <p:extLst>
      <p:ext uri="{BB962C8B-B14F-4D97-AF65-F5344CB8AC3E}">
        <p14:creationId xmlns:p14="http://schemas.microsoft.com/office/powerpoint/2010/main" val="32895936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A831D1-3CFA-8C40-BD75-0E1DA71372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BE6C076-D1CC-F748-85B0-62CCB31E14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21233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l" defTabSz="914400" rtl="0" eaLnBrk="1" latinLnBrk="0" hangingPunct="1">
        <a:lnSpc>
          <a:spcPct val="90000"/>
        </a:lnSpc>
        <a:spcBef>
          <a:spcPct val="0"/>
        </a:spcBef>
        <a:buNone/>
        <a:defRPr sz="3200" kern="1200">
          <a:solidFill>
            <a:srgbClr val="005CB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safetosleep.nichd.nih.gov/about/causes#framewor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hyperlink" Target="http://wonder.cdc.gov/lbd-current.html" TargetMode="External"/><Relationship Id="rId7"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 Id="rId9" Type="http://schemas.openxmlformats.org/officeDocument/2006/relationships/image" Target="../media/image7.emf"/></Relationships>
</file>

<file path=ppt/slides/_rels/slide4.xml.rels><?xml version="1.0" encoding="UTF-8" standalone="yes"?>
<Relationships xmlns="http://schemas.openxmlformats.org/package/2006/relationships"><Relationship Id="rId2" Type="http://schemas.openxmlformats.org/officeDocument/2006/relationships/hyperlink" Target="mailto:rullanv@co.Delaware.pa.us"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8CD9E-9A63-4440-B241-597DBA0AB419}"/>
              </a:ext>
            </a:extLst>
          </p:cNvPr>
          <p:cNvSpPr>
            <a:spLocks noGrp="1"/>
          </p:cNvSpPr>
          <p:nvPr>
            <p:ph type="ctrTitle"/>
          </p:nvPr>
        </p:nvSpPr>
        <p:spPr/>
        <p:txBody>
          <a:bodyPr>
            <a:normAutofit/>
          </a:bodyPr>
          <a:lstStyle/>
          <a:p>
            <a:r>
              <a:rPr lang="en-US" dirty="0"/>
              <a:t>BOH SIDS Update November 2024 US, PA Delco </a:t>
            </a:r>
          </a:p>
        </p:txBody>
      </p:sp>
      <p:sp>
        <p:nvSpPr>
          <p:cNvPr id="3" name="Subtitle 2">
            <a:extLst>
              <a:ext uri="{FF2B5EF4-FFF2-40B4-BE49-F238E27FC236}">
                <a16:creationId xmlns:a16="http://schemas.microsoft.com/office/drawing/2014/main" id="{5E2A1838-5FCF-4472-A70C-D331696D7792}"/>
              </a:ext>
            </a:extLst>
          </p:cNvPr>
          <p:cNvSpPr>
            <a:spLocks noGrp="1"/>
          </p:cNvSpPr>
          <p:nvPr>
            <p:ph type="subTitle" idx="1"/>
          </p:nvPr>
        </p:nvSpPr>
        <p:spPr>
          <a:xfrm>
            <a:off x="1524000" y="5304157"/>
            <a:ext cx="10238312" cy="996890"/>
          </a:xfrm>
        </p:spPr>
        <p:txBody>
          <a:bodyPr>
            <a:normAutofit fontScale="77500" lnSpcReduction="20000"/>
          </a:bodyPr>
          <a:lstStyle/>
          <a:p>
            <a:r>
              <a:rPr lang="en-US" dirty="0"/>
              <a:t>Victor Alos Rullan, DMD, MPH, MS</a:t>
            </a:r>
          </a:p>
          <a:p>
            <a:r>
              <a:rPr lang="en-US" dirty="0"/>
              <a:t>DCHD Epidemiologist</a:t>
            </a:r>
          </a:p>
          <a:p>
            <a:endParaRPr lang="en-US" dirty="0"/>
          </a:p>
          <a:p>
            <a:r>
              <a:rPr lang="en-US" dirty="0"/>
              <a:t> </a:t>
            </a:r>
          </a:p>
        </p:txBody>
      </p:sp>
    </p:spTree>
    <p:extLst>
      <p:ext uri="{BB962C8B-B14F-4D97-AF65-F5344CB8AC3E}">
        <p14:creationId xmlns:p14="http://schemas.microsoft.com/office/powerpoint/2010/main" val="1133082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38F3-0C13-4294-B308-6B798989BC8F}"/>
              </a:ext>
            </a:extLst>
          </p:cNvPr>
          <p:cNvSpPr>
            <a:spLocks noGrp="1"/>
          </p:cNvSpPr>
          <p:nvPr>
            <p:ph type="title"/>
          </p:nvPr>
        </p:nvSpPr>
        <p:spPr>
          <a:xfrm>
            <a:off x="1241740" y="120047"/>
            <a:ext cx="10204688" cy="594848"/>
          </a:xfrm>
        </p:spPr>
        <p:txBody>
          <a:bodyPr/>
          <a:lstStyle/>
          <a:p>
            <a:r>
              <a:rPr lang="en-US" b="1" dirty="0"/>
              <a:t>What is SIDS? </a:t>
            </a:r>
            <a:endParaRPr lang="en-US" dirty="0"/>
          </a:p>
        </p:txBody>
      </p:sp>
      <p:sp>
        <p:nvSpPr>
          <p:cNvPr id="3" name="Content Placeholder 2">
            <a:extLst>
              <a:ext uri="{FF2B5EF4-FFF2-40B4-BE49-F238E27FC236}">
                <a16:creationId xmlns:a16="http://schemas.microsoft.com/office/drawing/2014/main" id="{E72CFAF2-982A-4B42-8B17-E1CF78C85924}"/>
              </a:ext>
            </a:extLst>
          </p:cNvPr>
          <p:cNvSpPr>
            <a:spLocks noGrp="1"/>
          </p:cNvSpPr>
          <p:nvPr>
            <p:ph idx="1"/>
          </p:nvPr>
        </p:nvSpPr>
        <p:spPr>
          <a:xfrm>
            <a:off x="1241740" y="714895"/>
            <a:ext cx="10204688" cy="5403272"/>
          </a:xfrm>
        </p:spPr>
        <p:txBody>
          <a:bodyPr>
            <a:normAutofit fontScale="70000" lnSpcReduction="20000"/>
          </a:bodyPr>
          <a:lstStyle/>
          <a:p>
            <a:r>
              <a:rPr lang="en-US" sz="3600" dirty="0"/>
              <a:t>Sudden Infant Death Syndrome (SIDS) ~ sudden death of a child younger than 1 year of age and without a known cause, even after a full investigation </a:t>
            </a:r>
          </a:p>
          <a:p>
            <a:r>
              <a:rPr lang="en-US" sz="3600" dirty="0"/>
              <a:t>Researchers use the Triple-Risk Model to describe how a SIDS death may happen</a:t>
            </a:r>
            <a:endParaRPr lang="en-US" sz="2800" dirty="0"/>
          </a:p>
          <a:p>
            <a:pPr lvl="1"/>
            <a:r>
              <a:rPr lang="en-US" sz="3600" dirty="0"/>
              <a:t>First, the baby has one or more </a:t>
            </a:r>
            <a:r>
              <a:rPr lang="en-US" sz="3600" b="1" dirty="0"/>
              <a:t>unknown medical conditions,</a:t>
            </a:r>
            <a:r>
              <a:rPr lang="en-US" sz="3600" dirty="0"/>
              <a:t> such as a brain or genetic problem that affects the heart rate or breathing</a:t>
            </a:r>
          </a:p>
          <a:p>
            <a:pPr lvl="1"/>
            <a:r>
              <a:rPr lang="en-US" sz="3600" dirty="0"/>
              <a:t>In their first 6 months, babies go through periods of fast growth and changes, such as changes in blood pressure, breathing, and sleeping patterns. During these periods, </a:t>
            </a:r>
            <a:r>
              <a:rPr lang="en-US" sz="3600" b="1" dirty="0"/>
              <a:t>their body may be unstable and react in unusual or unexpected ways</a:t>
            </a:r>
            <a:r>
              <a:rPr lang="en-US" sz="3600" dirty="0"/>
              <a:t>.</a:t>
            </a:r>
          </a:p>
          <a:p>
            <a:pPr lvl="1"/>
            <a:r>
              <a:rPr lang="en-US" sz="3600" dirty="0"/>
              <a:t>Lastly, the baby encounters one or more </a:t>
            </a:r>
            <a:r>
              <a:rPr lang="en-US" sz="3600" b="1" dirty="0"/>
              <a:t>outside stressors,</a:t>
            </a:r>
            <a:r>
              <a:rPr lang="en-US" sz="3600" dirty="0"/>
              <a:t> such as being placed on their stomach to sleep or being exposed to secondhand smoke in their environment. These things put additional stress on the body or how it functions.</a:t>
            </a:r>
            <a:endParaRPr lang="en-US" sz="2800" dirty="0"/>
          </a:p>
        </p:txBody>
      </p:sp>
      <p:sp>
        <p:nvSpPr>
          <p:cNvPr id="4" name="Slide Number Placeholder 3">
            <a:extLst>
              <a:ext uri="{FF2B5EF4-FFF2-40B4-BE49-F238E27FC236}">
                <a16:creationId xmlns:a16="http://schemas.microsoft.com/office/drawing/2014/main" id="{12A4F523-6A48-4FB4-A39E-6BD9CCB77131}"/>
              </a:ext>
            </a:extLst>
          </p:cNvPr>
          <p:cNvSpPr>
            <a:spLocks noGrp="1"/>
          </p:cNvSpPr>
          <p:nvPr>
            <p:ph type="sldNum" sz="quarter" idx="12"/>
          </p:nvPr>
        </p:nvSpPr>
        <p:spPr/>
        <p:txBody>
          <a:bodyPr/>
          <a:lstStyle/>
          <a:p>
            <a:fld id="{24A17FA8-4253-E04B-8632-CDEE75954685}" type="slidenum">
              <a:rPr lang="en-US" smtClean="0"/>
              <a:pPr/>
              <a:t>2</a:t>
            </a:fld>
            <a:endParaRPr lang="en-US" dirty="0"/>
          </a:p>
        </p:txBody>
      </p:sp>
      <p:sp>
        <p:nvSpPr>
          <p:cNvPr id="6" name="TextBox 5">
            <a:extLst>
              <a:ext uri="{FF2B5EF4-FFF2-40B4-BE49-F238E27FC236}">
                <a16:creationId xmlns:a16="http://schemas.microsoft.com/office/drawing/2014/main" id="{94AE986D-98F2-4256-81FD-242DD640E260}"/>
              </a:ext>
            </a:extLst>
          </p:cNvPr>
          <p:cNvSpPr txBox="1"/>
          <p:nvPr/>
        </p:nvSpPr>
        <p:spPr>
          <a:xfrm>
            <a:off x="1417320" y="5825395"/>
            <a:ext cx="7493924" cy="369332"/>
          </a:xfrm>
          <a:prstGeom prst="rect">
            <a:avLst/>
          </a:prstGeom>
          <a:noFill/>
        </p:spPr>
        <p:txBody>
          <a:bodyPr wrap="square">
            <a:spAutoFit/>
          </a:bodyPr>
          <a:lstStyle/>
          <a:p>
            <a:r>
              <a:rPr lang="en-US" dirty="0"/>
              <a:t>NIH </a:t>
            </a:r>
            <a:r>
              <a:rPr lang="en-US" dirty="0">
                <a:hlinkClick r:id="rId2"/>
              </a:rPr>
              <a:t>https://safetosleep.nichd.nih.gov/about/causes#framework</a:t>
            </a:r>
            <a:r>
              <a:rPr lang="en-US" dirty="0"/>
              <a:t> </a:t>
            </a:r>
          </a:p>
        </p:txBody>
      </p:sp>
    </p:spTree>
    <p:extLst>
      <p:ext uri="{BB962C8B-B14F-4D97-AF65-F5344CB8AC3E}">
        <p14:creationId xmlns:p14="http://schemas.microsoft.com/office/powerpoint/2010/main" val="2724599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38F3-0C13-4294-B308-6B798989BC8F}"/>
              </a:ext>
            </a:extLst>
          </p:cNvPr>
          <p:cNvSpPr>
            <a:spLocks noGrp="1"/>
          </p:cNvSpPr>
          <p:nvPr>
            <p:ph type="title"/>
          </p:nvPr>
        </p:nvSpPr>
        <p:spPr>
          <a:xfrm>
            <a:off x="1241740" y="120047"/>
            <a:ext cx="10950260" cy="594848"/>
          </a:xfrm>
        </p:spPr>
        <p:txBody>
          <a:bodyPr>
            <a:noAutofit/>
          </a:bodyPr>
          <a:lstStyle/>
          <a:p>
            <a:r>
              <a:rPr lang="en-US" sz="2400" b="1" dirty="0"/>
              <a:t>ICD-10 Codes: R95 (Sudden infant death syndrome - SIDS) US, PA, Delco</a:t>
            </a:r>
            <a:endParaRPr lang="en-US" sz="2400" dirty="0"/>
          </a:p>
        </p:txBody>
      </p:sp>
      <p:sp>
        <p:nvSpPr>
          <p:cNvPr id="4" name="Slide Number Placeholder 3">
            <a:extLst>
              <a:ext uri="{FF2B5EF4-FFF2-40B4-BE49-F238E27FC236}">
                <a16:creationId xmlns:a16="http://schemas.microsoft.com/office/drawing/2014/main" id="{12A4F523-6A48-4FB4-A39E-6BD9CCB77131}"/>
              </a:ext>
            </a:extLst>
          </p:cNvPr>
          <p:cNvSpPr>
            <a:spLocks noGrp="1"/>
          </p:cNvSpPr>
          <p:nvPr>
            <p:ph type="sldNum" sz="quarter" idx="12"/>
          </p:nvPr>
        </p:nvSpPr>
        <p:spPr/>
        <p:txBody>
          <a:bodyPr/>
          <a:lstStyle/>
          <a:p>
            <a:fld id="{24A17FA8-4253-E04B-8632-CDEE75954685}" type="slidenum">
              <a:rPr lang="en-US" smtClean="0"/>
              <a:pPr/>
              <a:t>3</a:t>
            </a:fld>
            <a:endParaRPr lang="en-US" dirty="0"/>
          </a:p>
        </p:txBody>
      </p:sp>
      <p:sp>
        <p:nvSpPr>
          <p:cNvPr id="6" name="TextBox 5">
            <a:extLst>
              <a:ext uri="{FF2B5EF4-FFF2-40B4-BE49-F238E27FC236}">
                <a16:creationId xmlns:a16="http://schemas.microsoft.com/office/drawing/2014/main" id="{94AE986D-98F2-4256-81FD-242DD640E260}"/>
              </a:ext>
            </a:extLst>
          </p:cNvPr>
          <p:cNvSpPr txBox="1"/>
          <p:nvPr/>
        </p:nvSpPr>
        <p:spPr>
          <a:xfrm>
            <a:off x="1807560" y="5901954"/>
            <a:ext cx="7493924" cy="738664"/>
          </a:xfrm>
          <a:prstGeom prst="rect">
            <a:avLst/>
          </a:prstGeom>
          <a:noFill/>
        </p:spPr>
        <p:txBody>
          <a:bodyPr wrap="square">
            <a:spAutoFit/>
          </a:bodyPr>
          <a:lstStyle/>
          <a:p>
            <a:r>
              <a:rPr lang="en-US" sz="1050" b="0" i="0" u="none" strike="noStrike" dirty="0">
                <a:solidFill>
                  <a:srgbClr val="000000"/>
                </a:solidFill>
                <a:effectLst/>
                <a:latin typeface="Calibri" panose="020F0502020204030204" pitchFamily="34" charset="0"/>
              </a:rPr>
              <a:t>Centers for Disease Control and Prevention, National Center for Health Statistics. National Vital Statistics System, Linked Birth / Infant Deaths on CDC WONDER Online Database. Data are from the Linked Birth / Infant Deaths Records 2007-2022, as compiled from data provided by the 57 vital statistics jurisdictions through the Vital Statistics Cooperative Program. Accessed at </a:t>
            </a:r>
            <a:r>
              <a:rPr lang="en-US" sz="1050" b="0" i="0" u="none" strike="noStrike" dirty="0">
                <a:solidFill>
                  <a:srgbClr val="000000"/>
                </a:solidFill>
                <a:effectLst/>
                <a:latin typeface="Calibri" panose="020F0502020204030204" pitchFamily="34" charset="0"/>
                <a:hlinkClick r:id="rId3"/>
              </a:rPr>
              <a:t>http://wonder.cdc.gov/lbd-current.html</a:t>
            </a:r>
            <a:r>
              <a:rPr lang="en-US" sz="1050" b="0" i="0" u="none" strike="noStrike" dirty="0">
                <a:solidFill>
                  <a:srgbClr val="000000"/>
                </a:solidFill>
                <a:effectLst/>
                <a:latin typeface="Calibri" panose="020F0502020204030204" pitchFamily="34" charset="0"/>
              </a:rPr>
              <a:t>  on Nov 3, 2024 10:26:13 AM</a:t>
            </a:r>
            <a:r>
              <a:rPr lang="en-US" sz="1050" dirty="0"/>
              <a:t>   </a:t>
            </a:r>
          </a:p>
        </p:txBody>
      </p:sp>
      <p:pic>
        <p:nvPicPr>
          <p:cNvPr id="13" name="Picture 12">
            <a:extLst>
              <a:ext uri="{FF2B5EF4-FFF2-40B4-BE49-F238E27FC236}">
                <a16:creationId xmlns:a16="http://schemas.microsoft.com/office/drawing/2014/main" id="{802419EE-C64F-4152-915D-6CC345C9FCFF}"/>
              </a:ext>
            </a:extLst>
          </p:cNvPr>
          <p:cNvPicPr>
            <a:picLocks noChangeAspect="1"/>
          </p:cNvPicPr>
          <p:nvPr/>
        </p:nvPicPr>
        <p:blipFill>
          <a:blip r:embed="rId4"/>
          <a:stretch>
            <a:fillRect/>
          </a:stretch>
        </p:blipFill>
        <p:spPr>
          <a:xfrm>
            <a:off x="1381211" y="736542"/>
            <a:ext cx="5307750" cy="1591021"/>
          </a:xfrm>
          <a:prstGeom prst="rect">
            <a:avLst/>
          </a:prstGeom>
        </p:spPr>
      </p:pic>
      <p:pic>
        <p:nvPicPr>
          <p:cNvPr id="15" name="Picture 14">
            <a:extLst>
              <a:ext uri="{FF2B5EF4-FFF2-40B4-BE49-F238E27FC236}">
                <a16:creationId xmlns:a16="http://schemas.microsoft.com/office/drawing/2014/main" id="{56FEF49F-596F-49A8-94E2-707CC4D66E63}"/>
              </a:ext>
            </a:extLst>
          </p:cNvPr>
          <p:cNvPicPr>
            <a:picLocks noChangeAspect="1"/>
          </p:cNvPicPr>
          <p:nvPr/>
        </p:nvPicPr>
        <p:blipFill>
          <a:blip r:embed="rId5"/>
          <a:stretch>
            <a:fillRect/>
          </a:stretch>
        </p:blipFill>
        <p:spPr>
          <a:xfrm>
            <a:off x="1381211" y="2696895"/>
            <a:ext cx="5307750" cy="1233197"/>
          </a:xfrm>
          <a:prstGeom prst="rect">
            <a:avLst/>
          </a:prstGeom>
        </p:spPr>
      </p:pic>
      <p:pic>
        <p:nvPicPr>
          <p:cNvPr id="17" name="Picture 16">
            <a:extLst>
              <a:ext uri="{FF2B5EF4-FFF2-40B4-BE49-F238E27FC236}">
                <a16:creationId xmlns:a16="http://schemas.microsoft.com/office/drawing/2014/main" id="{3051D433-C67B-4113-B92D-F9A3477A559D}"/>
              </a:ext>
            </a:extLst>
          </p:cNvPr>
          <p:cNvPicPr>
            <a:picLocks noChangeAspect="1"/>
          </p:cNvPicPr>
          <p:nvPr/>
        </p:nvPicPr>
        <p:blipFill>
          <a:blip r:embed="rId6"/>
          <a:stretch>
            <a:fillRect/>
          </a:stretch>
        </p:blipFill>
        <p:spPr>
          <a:xfrm>
            <a:off x="1381211" y="4299423"/>
            <a:ext cx="5307750" cy="1103849"/>
          </a:xfrm>
          <a:prstGeom prst="rect">
            <a:avLst/>
          </a:prstGeom>
        </p:spPr>
      </p:pic>
      <p:pic>
        <p:nvPicPr>
          <p:cNvPr id="19" name="Picture 18">
            <a:extLst>
              <a:ext uri="{FF2B5EF4-FFF2-40B4-BE49-F238E27FC236}">
                <a16:creationId xmlns:a16="http://schemas.microsoft.com/office/drawing/2014/main" id="{5FB400F2-4B08-4295-ACE3-297D4AC95E89}"/>
              </a:ext>
            </a:extLst>
          </p:cNvPr>
          <p:cNvPicPr>
            <a:picLocks noChangeAspect="1"/>
          </p:cNvPicPr>
          <p:nvPr/>
        </p:nvPicPr>
        <p:blipFill>
          <a:blip r:embed="rId7"/>
          <a:stretch>
            <a:fillRect/>
          </a:stretch>
        </p:blipFill>
        <p:spPr>
          <a:xfrm>
            <a:off x="7116993" y="1507864"/>
            <a:ext cx="3876675" cy="1733550"/>
          </a:xfrm>
          <a:prstGeom prst="rect">
            <a:avLst/>
          </a:prstGeom>
        </p:spPr>
      </p:pic>
      <p:pic>
        <p:nvPicPr>
          <p:cNvPr id="23" name="Picture 22">
            <a:extLst>
              <a:ext uri="{FF2B5EF4-FFF2-40B4-BE49-F238E27FC236}">
                <a16:creationId xmlns:a16="http://schemas.microsoft.com/office/drawing/2014/main" id="{AC7E725B-2932-4038-AC9F-0B610F7CC7F0}"/>
              </a:ext>
            </a:extLst>
          </p:cNvPr>
          <p:cNvPicPr>
            <a:picLocks noChangeAspect="1"/>
          </p:cNvPicPr>
          <p:nvPr/>
        </p:nvPicPr>
        <p:blipFill>
          <a:blip r:embed="rId8"/>
          <a:stretch>
            <a:fillRect/>
          </a:stretch>
        </p:blipFill>
        <p:spPr>
          <a:xfrm>
            <a:off x="7116992" y="820070"/>
            <a:ext cx="3876675" cy="590550"/>
          </a:xfrm>
          <a:prstGeom prst="rect">
            <a:avLst/>
          </a:prstGeom>
        </p:spPr>
      </p:pic>
      <p:pic>
        <p:nvPicPr>
          <p:cNvPr id="25" name="Picture 24">
            <a:extLst>
              <a:ext uri="{FF2B5EF4-FFF2-40B4-BE49-F238E27FC236}">
                <a16:creationId xmlns:a16="http://schemas.microsoft.com/office/drawing/2014/main" id="{B5C50A7A-FA22-495E-B816-61FCD94989D6}"/>
              </a:ext>
            </a:extLst>
          </p:cNvPr>
          <p:cNvPicPr>
            <a:picLocks noChangeAspect="1"/>
          </p:cNvPicPr>
          <p:nvPr/>
        </p:nvPicPr>
        <p:blipFill>
          <a:blip r:embed="rId9"/>
          <a:stretch>
            <a:fillRect/>
          </a:stretch>
        </p:blipFill>
        <p:spPr>
          <a:xfrm>
            <a:off x="7116993" y="3419621"/>
            <a:ext cx="3876675" cy="1543050"/>
          </a:xfrm>
          <a:prstGeom prst="rect">
            <a:avLst/>
          </a:prstGeom>
        </p:spPr>
      </p:pic>
      <p:sp>
        <p:nvSpPr>
          <p:cNvPr id="27" name="TextBox 26">
            <a:extLst>
              <a:ext uri="{FF2B5EF4-FFF2-40B4-BE49-F238E27FC236}">
                <a16:creationId xmlns:a16="http://schemas.microsoft.com/office/drawing/2014/main" id="{2EFBD1E1-FD8E-4BF2-9EE6-193B30D4145E}"/>
              </a:ext>
            </a:extLst>
          </p:cNvPr>
          <p:cNvSpPr txBox="1"/>
          <p:nvPr/>
        </p:nvSpPr>
        <p:spPr>
          <a:xfrm>
            <a:off x="7116992" y="5140878"/>
            <a:ext cx="6093228" cy="369332"/>
          </a:xfrm>
          <a:prstGeom prst="rect">
            <a:avLst/>
          </a:prstGeom>
          <a:noFill/>
        </p:spPr>
        <p:txBody>
          <a:bodyPr wrap="square">
            <a:spAutoFit/>
          </a:bodyPr>
          <a:lstStyle/>
          <a:p>
            <a:r>
              <a:rPr lang="en-US" sz="1800" b="0" i="0" u="none" strike="noStrike" dirty="0">
                <a:solidFill>
                  <a:srgbClr val="000000"/>
                </a:solidFill>
                <a:effectLst/>
                <a:latin typeface="Calibri" panose="020F0502020204030204" pitchFamily="34" charset="0"/>
              </a:rPr>
              <a:t>NR = Not Reliable </a:t>
            </a:r>
            <a:endParaRPr lang="en-US" dirty="0"/>
          </a:p>
        </p:txBody>
      </p:sp>
    </p:spTree>
    <p:extLst>
      <p:ext uri="{BB962C8B-B14F-4D97-AF65-F5344CB8AC3E}">
        <p14:creationId xmlns:p14="http://schemas.microsoft.com/office/powerpoint/2010/main" val="1103445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1F30A-4603-4AAB-862F-9783E1D42D4E}"/>
              </a:ext>
            </a:extLst>
          </p:cNvPr>
          <p:cNvSpPr>
            <a:spLocks noGrp="1"/>
          </p:cNvSpPr>
          <p:nvPr>
            <p:ph type="title"/>
          </p:nvPr>
        </p:nvSpPr>
        <p:spPr/>
        <p:txBody>
          <a:bodyPr/>
          <a:lstStyle/>
          <a:p>
            <a:r>
              <a:rPr lang="en-US" sz="8000" dirty="0">
                <a:latin typeface="Ink Free" panose="03080402000500000000" pitchFamily="66" charset="0"/>
              </a:rPr>
              <a:t>Thank you !</a:t>
            </a:r>
            <a:br>
              <a:rPr lang="en-US" dirty="0"/>
            </a:br>
            <a:endParaRPr lang="en-US" dirty="0"/>
          </a:p>
        </p:txBody>
      </p:sp>
      <p:sp>
        <p:nvSpPr>
          <p:cNvPr id="4" name="TextBox 3">
            <a:extLst>
              <a:ext uri="{FF2B5EF4-FFF2-40B4-BE49-F238E27FC236}">
                <a16:creationId xmlns:a16="http://schemas.microsoft.com/office/drawing/2014/main" id="{8A7F4196-4B96-4F4B-B544-B761D01F0B88}"/>
              </a:ext>
            </a:extLst>
          </p:cNvPr>
          <p:cNvSpPr txBox="1"/>
          <p:nvPr/>
        </p:nvSpPr>
        <p:spPr>
          <a:xfrm>
            <a:off x="1995054" y="4987637"/>
            <a:ext cx="5020887" cy="923330"/>
          </a:xfrm>
          <a:prstGeom prst="rect">
            <a:avLst/>
          </a:prstGeom>
          <a:noFill/>
        </p:spPr>
        <p:txBody>
          <a:bodyPr wrap="square" rtlCol="0">
            <a:spAutoFit/>
          </a:bodyPr>
          <a:lstStyle/>
          <a:p>
            <a:r>
              <a:rPr lang="en-US" dirty="0"/>
              <a:t>Victor Alos Rullan, DMD, MPH, MS</a:t>
            </a:r>
          </a:p>
          <a:p>
            <a:r>
              <a:rPr lang="en-US" dirty="0">
                <a:hlinkClick r:id="rId2"/>
              </a:rPr>
              <a:t>rullanv@co.Delaware.pa.us</a:t>
            </a:r>
            <a:r>
              <a:rPr lang="en-US" dirty="0"/>
              <a:t> </a:t>
            </a:r>
          </a:p>
          <a:p>
            <a:r>
              <a:rPr lang="en-US" dirty="0"/>
              <a:t>484-763-3113 </a:t>
            </a:r>
          </a:p>
        </p:txBody>
      </p:sp>
    </p:spTree>
    <p:extLst>
      <p:ext uri="{BB962C8B-B14F-4D97-AF65-F5344CB8AC3E}">
        <p14:creationId xmlns:p14="http://schemas.microsoft.com/office/powerpoint/2010/main" val="16518664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22870</TotalTime>
  <Words>396</Words>
  <Application>Microsoft Office PowerPoint</Application>
  <PresentationFormat>Widescreen</PresentationFormat>
  <Paragraphs>26</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Ink Free</vt:lpstr>
      <vt:lpstr>Office Theme</vt:lpstr>
      <vt:lpstr>BOH SIDS Update November 2024 US, PA Delco </vt:lpstr>
      <vt:lpstr>What is SIDS? </vt:lpstr>
      <vt:lpstr>ICD-10 Codes: R95 (Sudden infant death syndrome - SIDS) US, PA, Delco</vt:lpstr>
      <vt:lpstr>Thank you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Shannon Perry</dc:creator>
  <cp:lastModifiedBy>Werner, Lora</cp:lastModifiedBy>
  <cp:revision>77</cp:revision>
  <cp:lastPrinted>2022-11-03T13:09:57Z</cp:lastPrinted>
  <dcterms:created xsi:type="dcterms:W3CDTF">2021-12-20T20:16:37Z</dcterms:created>
  <dcterms:modified xsi:type="dcterms:W3CDTF">2024-11-04T22:41:24Z</dcterms:modified>
</cp:coreProperties>
</file>