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B71"/>
    <a:srgbClr val="00ACFC"/>
    <a:srgbClr val="005C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58"/>
    <p:restoredTop sz="94719"/>
  </p:normalViewPr>
  <p:slideViewPr>
    <p:cSldViewPr snapToGrid="0" snapToObjects="1">
      <p:cViewPr varScale="1">
        <p:scale>
          <a:sx n="104" d="100"/>
          <a:sy n="104" d="100"/>
        </p:scale>
        <p:origin x="6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elcogov-my.sharepoint.com/personal/craigheadm_co_delaware_pa_us/Documents/Test%20and%20Go/Weekly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elcogov-my.sharepoint.com/personal/craigheadm_co_delaware_pa_us/Documents/Test%20and%20Go/WeeklyDat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elcogov-my.sharepoint.com/personal/craigheadm_co_delaware_pa_us/Documents/Test%20and%20Go/WeeklyDat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elcogov-my.sharepoint.com/personal/craigheadm_co_delaware_pa_us/Documents/Test%20and%20Go/WeeklyDat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Test and Go</a:t>
            </a:r>
            <a:r>
              <a:rPr lang="en-US" baseline="0"/>
              <a:t> Kiosk Dispensations by Type and Site</a:t>
            </a:r>
            <a:br>
              <a:rPr lang="en-US" baseline="0"/>
            </a:br>
            <a:r>
              <a:rPr lang="en-US" baseline="0"/>
              <a:t>Launch (Sept. 18) - November 13, 2024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'Nov6-Nov13'!$C$19</c:f>
              <c:strCache>
                <c:ptCount val="1"/>
                <c:pt idx="0">
                  <c:v>Government Center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'Nov6-Nov13'!$B$20:$B$30</c:f>
              <c:strCache>
                <c:ptCount val="11"/>
                <c:pt idx="0">
                  <c:v>Covid Tests</c:v>
                </c:pt>
                <c:pt idx="1">
                  <c:v>First Aid Kits</c:v>
                </c:pt>
                <c:pt idx="2">
                  <c:v>Emergency Blankets</c:v>
                </c:pt>
                <c:pt idx="3">
                  <c:v>External Male Condoms (Large)</c:v>
                </c:pt>
                <c:pt idx="4">
                  <c:v>Tampons</c:v>
                </c:pt>
                <c:pt idx="5">
                  <c:v>External Male Condoms (Standard)</c:v>
                </c:pt>
                <c:pt idx="6">
                  <c:v>Narcan</c:v>
                </c:pt>
                <c:pt idx="7">
                  <c:v>Covid and Flu Respiratory Panel Kit</c:v>
                </c:pt>
                <c:pt idx="8">
                  <c:v>Feminine Hygiene Pads</c:v>
                </c:pt>
                <c:pt idx="9">
                  <c:v>Xylazine/Fent Test Strips</c:v>
                </c:pt>
                <c:pt idx="10">
                  <c:v>STI &amp; HIV Blood &amp; Urine Kit</c:v>
                </c:pt>
              </c:strCache>
            </c:strRef>
          </c:cat>
          <c:val>
            <c:numRef>
              <c:f>'Nov6-Nov13'!$C$20:$C$30</c:f>
              <c:numCache>
                <c:formatCode>General</c:formatCode>
                <c:ptCount val="11"/>
                <c:pt idx="0">
                  <c:v>163</c:v>
                </c:pt>
                <c:pt idx="1">
                  <c:v>90</c:v>
                </c:pt>
                <c:pt idx="2">
                  <c:v>84</c:v>
                </c:pt>
                <c:pt idx="3">
                  <c:v>25</c:v>
                </c:pt>
                <c:pt idx="4">
                  <c:v>53</c:v>
                </c:pt>
                <c:pt idx="5">
                  <c:v>17</c:v>
                </c:pt>
                <c:pt idx="6">
                  <c:v>40</c:v>
                </c:pt>
                <c:pt idx="7">
                  <c:v>44</c:v>
                </c:pt>
                <c:pt idx="8">
                  <c:v>33</c:v>
                </c:pt>
                <c:pt idx="9">
                  <c:v>11</c:v>
                </c:pt>
                <c:pt idx="1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BA-4503-9B4E-7DC31B6FDA47}"/>
            </c:ext>
          </c:extLst>
        </c:ser>
        <c:ser>
          <c:idx val="1"/>
          <c:order val="1"/>
          <c:tx>
            <c:strRef>
              <c:f>'Nov6-Nov13'!$D$19</c:f>
              <c:strCache>
                <c:ptCount val="1"/>
                <c:pt idx="0">
                  <c:v>Keystone First Wellness Center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'Nov6-Nov13'!$B$20:$B$30</c:f>
              <c:strCache>
                <c:ptCount val="11"/>
                <c:pt idx="0">
                  <c:v>Covid Tests</c:v>
                </c:pt>
                <c:pt idx="1">
                  <c:v>First Aid Kits</c:v>
                </c:pt>
                <c:pt idx="2">
                  <c:v>Emergency Blankets</c:v>
                </c:pt>
                <c:pt idx="3">
                  <c:v>External Male Condoms (Large)</c:v>
                </c:pt>
                <c:pt idx="4">
                  <c:v>Tampons</c:v>
                </c:pt>
                <c:pt idx="5">
                  <c:v>External Male Condoms (Standard)</c:v>
                </c:pt>
                <c:pt idx="6">
                  <c:v>Narcan</c:v>
                </c:pt>
                <c:pt idx="7">
                  <c:v>Covid and Flu Respiratory Panel Kit</c:v>
                </c:pt>
                <c:pt idx="8">
                  <c:v>Feminine Hygiene Pads</c:v>
                </c:pt>
                <c:pt idx="9">
                  <c:v>Xylazine/Fent Test Strips</c:v>
                </c:pt>
                <c:pt idx="10">
                  <c:v>STI &amp; HIV Blood &amp; Urine Kit</c:v>
                </c:pt>
              </c:strCache>
            </c:strRef>
          </c:cat>
          <c:val>
            <c:numRef>
              <c:f>'Nov6-Nov13'!$D$20:$D$30</c:f>
              <c:numCache>
                <c:formatCode>General</c:formatCode>
                <c:ptCount val="11"/>
                <c:pt idx="0">
                  <c:v>30</c:v>
                </c:pt>
                <c:pt idx="1">
                  <c:v>60</c:v>
                </c:pt>
                <c:pt idx="2">
                  <c:v>20</c:v>
                </c:pt>
                <c:pt idx="3">
                  <c:v>54</c:v>
                </c:pt>
                <c:pt idx="4">
                  <c:v>33</c:v>
                </c:pt>
                <c:pt idx="5">
                  <c:v>41</c:v>
                </c:pt>
                <c:pt idx="6">
                  <c:v>13</c:v>
                </c:pt>
                <c:pt idx="7">
                  <c:v>10</c:v>
                </c:pt>
                <c:pt idx="8">
                  <c:v>10</c:v>
                </c:pt>
                <c:pt idx="9">
                  <c:v>13</c:v>
                </c:pt>
                <c:pt idx="1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BA-4503-9B4E-7DC31B6FDA47}"/>
            </c:ext>
          </c:extLst>
        </c:ser>
        <c:ser>
          <c:idx val="2"/>
          <c:order val="2"/>
          <c:tx>
            <c:strRef>
              <c:f>'Nov6-Nov13'!$E$19</c:f>
              <c:strCache>
                <c:ptCount val="1"/>
                <c:pt idx="0">
                  <c:v>Yeadon Wellness Center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6"/>
              <c:layout>
                <c:manualLayout>
                  <c:x val="-2.3453530522738568E-3"/>
                  <c:y val="-1.498127046285244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ABA-4503-9B4E-7DC31B6FDA47}"/>
                </c:ext>
              </c:extLst>
            </c:dLbl>
            <c:dLbl>
              <c:idx val="7"/>
              <c:layout>
                <c:manualLayout>
                  <c:x val="-8.5995285158502336E-17"/>
                  <c:y val="-1.747814887332785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ABA-4503-9B4E-7DC31B6FDA47}"/>
                </c:ext>
              </c:extLst>
            </c:dLbl>
            <c:dLbl>
              <c:idx val="8"/>
              <c:layout>
                <c:manualLayout>
                  <c:x val="-1.7199057031700467E-16"/>
                  <c:y val="-1.498127046285244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ABA-4503-9B4E-7DC31B6FDA47}"/>
                </c:ext>
              </c:extLst>
            </c:dLbl>
            <c:dLbl>
              <c:idx val="9"/>
              <c:layout>
                <c:manualLayout>
                  <c:x val="0"/>
                  <c:y val="-1.248439205237712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ABA-4503-9B4E-7DC31B6FDA47}"/>
                </c:ext>
              </c:extLst>
            </c:dLbl>
            <c:dLbl>
              <c:idx val="10"/>
              <c:layout>
                <c:manualLayout>
                  <c:x val="0"/>
                  <c:y val="-3.731343283582089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ABA-4503-9B4E-7DC31B6FDA4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'Nov6-Nov13'!$B$20:$B$30</c:f>
              <c:strCache>
                <c:ptCount val="11"/>
                <c:pt idx="0">
                  <c:v>Covid Tests</c:v>
                </c:pt>
                <c:pt idx="1">
                  <c:v>First Aid Kits</c:v>
                </c:pt>
                <c:pt idx="2">
                  <c:v>Emergency Blankets</c:v>
                </c:pt>
                <c:pt idx="3">
                  <c:v>External Male Condoms (Large)</c:v>
                </c:pt>
                <c:pt idx="4">
                  <c:v>Tampons</c:v>
                </c:pt>
                <c:pt idx="5">
                  <c:v>External Male Condoms (Standard)</c:v>
                </c:pt>
                <c:pt idx="6">
                  <c:v>Narcan</c:v>
                </c:pt>
                <c:pt idx="7">
                  <c:v>Covid and Flu Respiratory Panel Kit</c:v>
                </c:pt>
                <c:pt idx="8">
                  <c:v>Feminine Hygiene Pads</c:v>
                </c:pt>
                <c:pt idx="9">
                  <c:v>Xylazine/Fent Test Strips</c:v>
                </c:pt>
                <c:pt idx="10">
                  <c:v>STI &amp; HIV Blood &amp; Urine Kit</c:v>
                </c:pt>
              </c:strCache>
            </c:strRef>
          </c:cat>
          <c:val>
            <c:numRef>
              <c:f>'Nov6-Nov13'!$E$20:$E$30</c:f>
              <c:numCache>
                <c:formatCode>General</c:formatCode>
                <c:ptCount val="11"/>
                <c:pt idx="0">
                  <c:v>18</c:v>
                </c:pt>
                <c:pt idx="1">
                  <c:v>26</c:v>
                </c:pt>
                <c:pt idx="2">
                  <c:v>11</c:v>
                </c:pt>
                <c:pt idx="3">
                  <c:v>21</c:v>
                </c:pt>
                <c:pt idx="4">
                  <c:v>11</c:v>
                </c:pt>
                <c:pt idx="5">
                  <c:v>17</c:v>
                </c:pt>
                <c:pt idx="6">
                  <c:v>8</c:v>
                </c:pt>
                <c:pt idx="7">
                  <c:v>7</c:v>
                </c:pt>
                <c:pt idx="8">
                  <c:v>4</c:v>
                </c:pt>
                <c:pt idx="9">
                  <c:v>3</c:v>
                </c:pt>
                <c:pt idx="1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ABA-4503-9B4E-7DC31B6FDA4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957054736"/>
        <c:axId val="957056376"/>
      </c:barChart>
      <c:catAx>
        <c:axId val="957054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7056376"/>
        <c:crosses val="autoZero"/>
        <c:auto val="1"/>
        <c:lblAlgn val="ctr"/>
        <c:lblOffset val="100"/>
        <c:noMultiLvlLbl val="0"/>
      </c:catAx>
      <c:valAx>
        <c:axId val="957056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7054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Top 10 Zip Codes of Residents Reported by Test and Go Kiosk</a:t>
            </a:r>
            <a:r>
              <a:rPr lang="en-US" baseline="0"/>
              <a:t> Site</a:t>
            </a:r>
            <a:br>
              <a:rPr lang="en-US" baseline="0"/>
            </a:br>
            <a:r>
              <a:rPr lang="en-US" baseline="0"/>
              <a:t>Launch (Sept 18) - November 6, 2024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'Nov6-Nov13'!$C$275</c:f>
              <c:strCache>
                <c:ptCount val="1"/>
                <c:pt idx="0">
                  <c:v>Government Center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'Nov6-Nov13'!$B$276:$B$285</c:f>
              <c:numCache>
                <c:formatCode>General</c:formatCode>
                <c:ptCount val="10"/>
                <c:pt idx="0">
                  <c:v>19013</c:v>
                </c:pt>
                <c:pt idx="1">
                  <c:v>19063</c:v>
                </c:pt>
                <c:pt idx="2">
                  <c:v>19023</c:v>
                </c:pt>
                <c:pt idx="3">
                  <c:v>19082</c:v>
                </c:pt>
                <c:pt idx="4">
                  <c:v>19014</c:v>
                </c:pt>
                <c:pt idx="5">
                  <c:v>19050</c:v>
                </c:pt>
                <c:pt idx="6">
                  <c:v>19064</c:v>
                </c:pt>
                <c:pt idx="7">
                  <c:v>19036</c:v>
                </c:pt>
                <c:pt idx="8">
                  <c:v>19015</c:v>
                </c:pt>
                <c:pt idx="9">
                  <c:v>19083</c:v>
                </c:pt>
              </c:numCache>
            </c:numRef>
          </c:cat>
          <c:val>
            <c:numRef>
              <c:f>'Nov6-Nov13'!$C$276:$C$285</c:f>
              <c:numCache>
                <c:formatCode>General</c:formatCode>
                <c:ptCount val="10"/>
                <c:pt idx="0">
                  <c:v>30</c:v>
                </c:pt>
                <c:pt idx="1">
                  <c:v>153</c:v>
                </c:pt>
                <c:pt idx="2">
                  <c:v>10</c:v>
                </c:pt>
                <c:pt idx="3">
                  <c:v>27</c:v>
                </c:pt>
                <c:pt idx="4">
                  <c:v>30</c:v>
                </c:pt>
                <c:pt idx="5">
                  <c:v>5</c:v>
                </c:pt>
                <c:pt idx="6">
                  <c:v>29</c:v>
                </c:pt>
                <c:pt idx="7">
                  <c:v>29</c:v>
                </c:pt>
                <c:pt idx="8">
                  <c:v>16</c:v>
                </c:pt>
                <c:pt idx="9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1C-47DA-9560-86404DA9BE1A}"/>
            </c:ext>
          </c:extLst>
        </c:ser>
        <c:ser>
          <c:idx val="1"/>
          <c:order val="1"/>
          <c:tx>
            <c:strRef>
              <c:f>'Nov6-Nov13'!$D$275</c:f>
              <c:strCache>
                <c:ptCount val="1"/>
                <c:pt idx="0">
                  <c:v>Keystone First Wellness Center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'Nov6-Nov13'!$B$276:$B$285</c:f>
              <c:numCache>
                <c:formatCode>General</c:formatCode>
                <c:ptCount val="10"/>
                <c:pt idx="0">
                  <c:v>19013</c:v>
                </c:pt>
                <c:pt idx="1">
                  <c:v>19063</c:v>
                </c:pt>
                <c:pt idx="2">
                  <c:v>19023</c:v>
                </c:pt>
                <c:pt idx="3">
                  <c:v>19082</c:v>
                </c:pt>
                <c:pt idx="4">
                  <c:v>19014</c:v>
                </c:pt>
                <c:pt idx="5">
                  <c:v>19050</c:v>
                </c:pt>
                <c:pt idx="6">
                  <c:v>19064</c:v>
                </c:pt>
                <c:pt idx="7">
                  <c:v>19036</c:v>
                </c:pt>
                <c:pt idx="8">
                  <c:v>19015</c:v>
                </c:pt>
                <c:pt idx="9">
                  <c:v>19083</c:v>
                </c:pt>
              </c:numCache>
            </c:numRef>
          </c:cat>
          <c:val>
            <c:numRef>
              <c:f>'Nov6-Nov13'!$D$276:$D$285</c:f>
              <c:numCache>
                <c:formatCode>General</c:formatCode>
                <c:ptCount val="10"/>
                <c:pt idx="0">
                  <c:v>204</c:v>
                </c:pt>
                <c:pt idx="1">
                  <c:v>2</c:v>
                </c:pt>
                <c:pt idx="2">
                  <c:v>3</c:v>
                </c:pt>
                <c:pt idx="4">
                  <c:v>7</c:v>
                </c:pt>
                <c:pt idx="8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1C-47DA-9560-86404DA9BE1A}"/>
            </c:ext>
          </c:extLst>
        </c:ser>
        <c:ser>
          <c:idx val="2"/>
          <c:order val="2"/>
          <c:tx>
            <c:strRef>
              <c:f>'Nov6-Nov13'!$E$275</c:f>
              <c:strCache>
                <c:ptCount val="1"/>
                <c:pt idx="0">
                  <c:v>Yeadon Wellness Center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-2.259887005649717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81C-47DA-9560-86404DA9BE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'Nov6-Nov13'!$B$276:$B$285</c:f>
              <c:numCache>
                <c:formatCode>General</c:formatCode>
                <c:ptCount val="10"/>
                <c:pt idx="0">
                  <c:v>19013</c:v>
                </c:pt>
                <c:pt idx="1">
                  <c:v>19063</c:v>
                </c:pt>
                <c:pt idx="2">
                  <c:v>19023</c:v>
                </c:pt>
                <c:pt idx="3">
                  <c:v>19082</c:v>
                </c:pt>
                <c:pt idx="4">
                  <c:v>19014</c:v>
                </c:pt>
                <c:pt idx="5">
                  <c:v>19050</c:v>
                </c:pt>
                <c:pt idx="6">
                  <c:v>19064</c:v>
                </c:pt>
                <c:pt idx="7">
                  <c:v>19036</c:v>
                </c:pt>
                <c:pt idx="8">
                  <c:v>19015</c:v>
                </c:pt>
                <c:pt idx="9">
                  <c:v>19083</c:v>
                </c:pt>
              </c:numCache>
            </c:numRef>
          </c:cat>
          <c:val>
            <c:numRef>
              <c:f>'Nov6-Nov13'!$E$276:$E$285</c:f>
              <c:numCache>
                <c:formatCode>General</c:formatCode>
                <c:ptCount val="10"/>
                <c:pt idx="1">
                  <c:v>2</c:v>
                </c:pt>
                <c:pt idx="2">
                  <c:v>26</c:v>
                </c:pt>
                <c:pt idx="3">
                  <c:v>11</c:v>
                </c:pt>
                <c:pt idx="5">
                  <c:v>30</c:v>
                </c:pt>
                <c:pt idx="6">
                  <c:v>1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81C-47DA-9560-86404DA9BE1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986653000"/>
        <c:axId val="986657264"/>
      </c:barChart>
      <c:catAx>
        <c:axId val="986653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6657264"/>
        <c:crosses val="autoZero"/>
        <c:auto val="1"/>
        <c:lblAlgn val="ctr"/>
        <c:lblOffset val="100"/>
        <c:noMultiLvlLbl val="0"/>
      </c:catAx>
      <c:valAx>
        <c:axId val="986657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6653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Test</a:t>
            </a:r>
            <a:r>
              <a:rPr lang="en-US" baseline="0"/>
              <a:t> and Go Kiosk User Race by Site</a:t>
            </a:r>
            <a:br>
              <a:rPr lang="en-US" baseline="0"/>
            </a:br>
            <a:r>
              <a:rPr lang="en-US" baseline="0"/>
              <a:t>Launch (Sept 18) - November 13, 2024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'Nov6-Nov13'!$C$155</c:f>
              <c:strCache>
                <c:ptCount val="1"/>
                <c:pt idx="0">
                  <c:v>Government Center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'Nov6-Nov13'!$B$156:$B$163</c:f>
              <c:strCache>
                <c:ptCount val="8"/>
                <c:pt idx="0">
                  <c:v>Native Hawaiian or Other Pacific Islander</c:v>
                </c:pt>
                <c:pt idx="1">
                  <c:v>Other</c:v>
                </c:pt>
                <c:pt idx="2">
                  <c:v>American Indian or Alaska Native</c:v>
                </c:pt>
                <c:pt idx="3">
                  <c:v>More than 1/Multiracial</c:v>
                </c:pt>
                <c:pt idx="4">
                  <c:v>Asian</c:v>
                </c:pt>
                <c:pt idx="5">
                  <c:v>Prefer Not to Say</c:v>
                </c:pt>
                <c:pt idx="6">
                  <c:v>Black or African American</c:v>
                </c:pt>
                <c:pt idx="7">
                  <c:v>White</c:v>
                </c:pt>
              </c:strCache>
            </c:strRef>
          </c:cat>
          <c:val>
            <c:numRef>
              <c:f>'Nov6-Nov13'!$C$156:$C$163</c:f>
              <c:numCache>
                <c:formatCode>General</c:formatCode>
                <c:ptCount val="8"/>
                <c:pt idx="0">
                  <c:v>3</c:v>
                </c:pt>
                <c:pt idx="1">
                  <c:v>2</c:v>
                </c:pt>
                <c:pt idx="2">
                  <c:v>5</c:v>
                </c:pt>
                <c:pt idx="3">
                  <c:v>5</c:v>
                </c:pt>
                <c:pt idx="4">
                  <c:v>9</c:v>
                </c:pt>
                <c:pt idx="5">
                  <c:v>40</c:v>
                </c:pt>
                <c:pt idx="6">
                  <c:v>63</c:v>
                </c:pt>
                <c:pt idx="7">
                  <c:v>363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7A-4BBB-BF9E-76694829B835}"/>
            </c:ext>
          </c:extLst>
        </c:ser>
        <c:ser>
          <c:idx val="1"/>
          <c:order val="1"/>
          <c:tx>
            <c:strRef>
              <c:f>'Nov6-Nov13'!$D$155</c:f>
              <c:strCache>
                <c:ptCount val="1"/>
                <c:pt idx="0">
                  <c:v>Keystone First Wellness Center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'Nov6-Nov13'!$B$156:$B$163</c:f>
              <c:strCache>
                <c:ptCount val="8"/>
                <c:pt idx="0">
                  <c:v>Native Hawaiian or Other Pacific Islander</c:v>
                </c:pt>
                <c:pt idx="1">
                  <c:v>Other</c:v>
                </c:pt>
                <c:pt idx="2">
                  <c:v>American Indian or Alaska Native</c:v>
                </c:pt>
                <c:pt idx="3">
                  <c:v>More than 1/Multiracial</c:v>
                </c:pt>
                <c:pt idx="4">
                  <c:v>Asian</c:v>
                </c:pt>
                <c:pt idx="5">
                  <c:v>Prefer Not to Say</c:v>
                </c:pt>
                <c:pt idx="6">
                  <c:v>Black or African American</c:v>
                </c:pt>
                <c:pt idx="7">
                  <c:v>White</c:v>
                </c:pt>
              </c:strCache>
            </c:strRef>
          </c:cat>
          <c:val>
            <c:numRef>
              <c:f>'Nov6-Nov13'!$D$156:$D$163</c:f>
              <c:numCache>
                <c:formatCode>General</c:formatCode>
                <c:ptCount val="8"/>
                <c:pt idx="0">
                  <c:v>4</c:v>
                </c:pt>
                <c:pt idx="1">
                  <c:v>1</c:v>
                </c:pt>
                <c:pt idx="2">
                  <c:v>14</c:v>
                </c:pt>
                <c:pt idx="3">
                  <c:v>19</c:v>
                </c:pt>
                <c:pt idx="4">
                  <c:v>8</c:v>
                </c:pt>
                <c:pt idx="5">
                  <c:v>16</c:v>
                </c:pt>
                <c:pt idx="6">
                  <c:v>152</c:v>
                </c:pt>
                <c:pt idx="7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7A-4BBB-BF9E-76694829B835}"/>
            </c:ext>
          </c:extLst>
        </c:ser>
        <c:ser>
          <c:idx val="2"/>
          <c:order val="2"/>
          <c:tx>
            <c:strRef>
              <c:f>'Nov6-Nov13'!$E$155</c:f>
              <c:strCache>
                <c:ptCount val="1"/>
                <c:pt idx="0">
                  <c:v>Yeadon Wellness Center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9736842105263157E-2"/>
                  <c:y val="-1.5770427137676378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67A-4BBB-BF9E-76694829B835}"/>
                </c:ext>
              </c:extLst>
            </c:dLbl>
            <c:dLbl>
              <c:idx val="1"/>
              <c:layout>
                <c:manualLayout>
                  <c:x val="3.2894736842105261E-2"/>
                  <c:y val="-4.301075268817283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67A-4BBB-BF9E-76694829B835}"/>
                </c:ext>
              </c:extLst>
            </c:dLbl>
            <c:dLbl>
              <c:idx val="2"/>
              <c:layout>
                <c:manualLayout>
                  <c:x val="2.3328847016599371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67A-4BBB-BF9E-76694829B835}"/>
                </c:ext>
              </c:extLst>
            </c:dLbl>
            <c:dLbl>
              <c:idx val="3"/>
              <c:layout>
                <c:manualLayout>
                  <c:x val="1.6150740242261038E-2"/>
                  <c:y val="-4.2437781360066642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67A-4BBB-BF9E-76694829B835}"/>
                </c:ext>
              </c:extLst>
            </c:dLbl>
            <c:dLbl>
              <c:idx val="4"/>
              <c:layout>
                <c:manualLayout>
                  <c:x val="2.1534320323014805E-2"/>
                  <c:y val="-8.4875562720133283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67A-4BBB-BF9E-76694829B835}"/>
                </c:ext>
              </c:extLst>
            </c:dLbl>
            <c:dLbl>
              <c:idx val="6"/>
              <c:layout>
                <c:manualLayout>
                  <c:x val="2.1534320323014805E-2"/>
                  <c:y val="-8.4875562720133283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67A-4BBB-BF9E-76694829B8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'Nov6-Nov13'!$B$156:$B$163</c:f>
              <c:strCache>
                <c:ptCount val="8"/>
                <c:pt idx="0">
                  <c:v>Native Hawaiian or Other Pacific Islander</c:v>
                </c:pt>
                <c:pt idx="1">
                  <c:v>Other</c:v>
                </c:pt>
                <c:pt idx="2">
                  <c:v>American Indian or Alaska Native</c:v>
                </c:pt>
                <c:pt idx="3">
                  <c:v>More than 1/Multiracial</c:v>
                </c:pt>
                <c:pt idx="4">
                  <c:v>Asian</c:v>
                </c:pt>
                <c:pt idx="5">
                  <c:v>Prefer Not to Say</c:v>
                </c:pt>
                <c:pt idx="6">
                  <c:v>Black or African American</c:v>
                </c:pt>
                <c:pt idx="7">
                  <c:v>White</c:v>
                </c:pt>
              </c:strCache>
            </c:strRef>
          </c:cat>
          <c:val>
            <c:numRef>
              <c:f>'Nov6-Nov13'!$E$156:$E$163</c:f>
              <c:numCache>
                <c:formatCode>General</c:formatCode>
                <c:ptCount val="8"/>
                <c:pt idx="0">
                  <c:v>2</c:v>
                </c:pt>
                <c:pt idx="1">
                  <c:v>6</c:v>
                </c:pt>
                <c:pt idx="2">
                  <c:v>6</c:v>
                </c:pt>
                <c:pt idx="3">
                  <c:v>1</c:v>
                </c:pt>
                <c:pt idx="4">
                  <c:v>10</c:v>
                </c:pt>
                <c:pt idx="5">
                  <c:v>5</c:v>
                </c:pt>
                <c:pt idx="6">
                  <c:v>51</c:v>
                </c:pt>
                <c:pt idx="7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67A-4BBB-BF9E-76694829B83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019651944"/>
        <c:axId val="1019653584"/>
      </c:barChart>
      <c:catAx>
        <c:axId val="1019651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9653584"/>
        <c:crosses val="autoZero"/>
        <c:auto val="1"/>
        <c:lblAlgn val="ctr"/>
        <c:lblOffset val="100"/>
        <c:noMultiLvlLbl val="0"/>
      </c:catAx>
      <c:valAx>
        <c:axId val="10196535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9651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Test and Go Kiosk User Ethnicity (Hispanic? Y/N) by Site</a:t>
            </a:r>
            <a:br>
              <a:rPr lang="en-US"/>
            </a:br>
            <a:r>
              <a:rPr lang="en-US"/>
              <a:t>Launch</a:t>
            </a:r>
            <a:r>
              <a:rPr lang="en-US" baseline="0"/>
              <a:t> (Sept 18) - November 13, 2024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'Nov6-Nov13'!$C$187</c:f>
              <c:strCache>
                <c:ptCount val="1"/>
                <c:pt idx="0">
                  <c:v>Government Center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'Nov6-Nov13'!$B$188:$B$190</c:f>
              <c:strCache>
                <c:ptCount val="3"/>
                <c:pt idx="0">
                  <c:v>Prefer Not to Say</c:v>
                </c:pt>
                <c:pt idx="1">
                  <c:v>Yes</c:v>
                </c:pt>
                <c:pt idx="2">
                  <c:v>No</c:v>
                </c:pt>
              </c:strCache>
            </c:strRef>
          </c:cat>
          <c:val>
            <c:numRef>
              <c:f>'Nov6-Nov13'!$C$188:$C$190</c:f>
              <c:numCache>
                <c:formatCode>General</c:formatCode>
                <c:ptCount val="3"/>
                <c:pt idx="0">
                  <c:v>76</c:v>
                </c:pt>
                <c:pt idx="1">
                  <c:v>38</c:v>
                </c:pt>
                <c:pt idx="2">
                  <c:v>375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76-4E5D-99DA-20EA9E0A9F7B}"/>
            </c:ext>
          </c:extLst>
        </c:ser>
        <c:ser>
          <c:idx val="1"/>
          <c:order val="1"/>
          <c:tx>
            <c:strRef>
              <c:f>'Nov6-Nov13'!$D$187</c:f>
              <c:strCache>
                <c:ptCount val="1"/>
                <c:pt idx="0">
                  <c:v>Keystone First Wellness Center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'Nov6-Nov13'!$B$188:$B$190</c:f>
              <c:strCache>
                <c:ptCount val="3"/>
                <c:pt idx="0">
                  <c:v>Prefer Not to Say</c:v>
                </c:pt>
                <c:pt idx="1">
                  <c:v>Yes</c:v>
                </c:pt>
                <c:pt idx="2">
                  <c:v>No</c:v>
                </c:pt>
              </c:strCache>
            </c:strRef>
          </c:cat>
          <c:val>
            <c:numRef>
              <c:f>'Nov6-Nov13'!$D$188:$D$190</c:f>
              <c:numCache>
                <c:formatCode>General</c:formatCode>
                <c:ptCount val="3"/>
                <c:pt idx="0">
                  <c:v>13</c:v>
                </c:pt>
                <c:pt idx="1">
                  <c:v>57</c:v>
                </c:pt>
                <c:pt idx="2">
                  <c:v>186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76-4E5D-99DA-20EA9E0A9F7B}"/>
            </c:ext>
          </c:extLst>
        </c:ser>
        <c:ser>
          <c:idx val="2"/>
          <c:order val="2"/>
          <c:tx>
            <c:strRef>
              <c:f>'Nov6-Nov13'!$E$187</c:f>
              <c:strCache>
                <c:ptCount val="1"/>
                <c:pt idx="0">
                  <c:v>Yeadon Wellness Center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1145372493403865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B76-4E5D-99DA-20EA9E0A9F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'Nov6-Nov13'!$B$188:$B$190</c:f>
              <c:strCache>
                <c:ptCount val="3"/>
                <c:pt idx="0">
                  <c:v>Prefer Not to Say</c:v>
                </c:pt>
                <c:pt idx="1">
                  <c:v>Yes</c:v>
                </c:pt>
                <c:pt idx="2">
                  <c:v>No</c:v>
                </c:pt>
              </c:strCache>
            </c:strRef>
          </c:cat>
          <c:val>
            <c:numRef>
              <c:f>'Nov6-Nov13'!$E$188:$E$190</c:f>
              <c:numCache>
                <c:formatCode>General</c:formatCode>
                <c:ptCount val="3"/>
                <c:pt idx="0">
                  <c:v>15</c:v>
                </c:pt>
                <c:pt idx="1">
                  <c:v>17</c:v>
                </c:pt>
                <c:pt idx="2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B76-4E5D-99DA-20EA9E0A9F7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084707096"/>
        <c:axId val="1084714968"/>
      </c:barChart>
      <c:catAx>
        <c:axId val="10847070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4714968"/>
        <c:crosses val="autoZero"/>
        <c:auto val="1"/>
        <c:lblAlgn val="ctr"/>
        <c:lblOffset val="100"/>
        <c:noMultiLvlLbl val="0"/>
      </c:catAx>
      <c:valAx>
        <c:axId val="10847149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4707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9837D-F59D-4B49-9324-90CB34EA9600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D776D2-88F9-CB4F-9141-FD71D30E5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94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54B2F0E-9BF6-4044-BC9C-0673491D647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67219" y="397085"/>
            <a:ext cx="8351874" cy="41759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8E691D-8828-964C-BF62-7733C0E51A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4497571"/>
            <a:ext cx="10238312" cy="65922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2800">
                <a:solidFill>
                  <a:srgbClr val="00ACF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8FB0D7-EC54-FA4D-825D-3100FB671D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304157"/>
            <a:ext cx="10238312" cy="5012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AB3AE99-3406-3844-8DA1-3F737CC6743F}"/>
              </a:ext>
            </a:extLst>
          </p:cNvPr>
          <p:cNvGrpSpPr/>
          <p:nvPr userDrawn="1"/>
        </p:nvGrpSpPr>
        <p:grpSpPr>
          <a:xfrm>
            <a:off x="-1" y="0"/>
            <a:ext cx="1127937" cy="6858000"/>
            <a:chOff x="0" y="0"/>
            <a:chExt cx="441434" cy="68580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8EAFAEB-18DA-F049-B9B9-513C417E49AB}"/>
                </a:ext>
              </a:extLst>
            </p:cNvPr>
            <p:cNvSpPr/>
            <p:nvPr userDrawn="1"/>
          </p:nvSpPr>
          <p:spPr>
            <a:xfrm>
              <a:off x="168165" y="0"/>
              <a:ext cx="273269" cy="6858000"/>
            </a:xfrm>
            <a:prstGeom prst="rect">
              <a:avLst/>
            </a:prstGeom>
            <a:gradFill flip="none" rotWithShape="1">
              <a:gsLst>
                <a:gs pos="0">
                  <a:srgbClr val="005CB9"/>
                </a:gs>
                <a:gs pos="100000">
                  <a:srgbClr val="00ACFC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16C21F4-C8DB-B944-8A6F-EE6892699229}"/>
                </a:ext>
              </a:extLst>
            </p:cNvPr>
            <p:cNvSpPr/>
            <p:nvPr userDrawn="1"/>
          </p:nvSpPr>
          <p:spPr>
            <a:xfrm>
              <a:off x="0" y="0"/>
              <a:ext cx="273269" cy="6858000"/>
            </a:xfrm>
            <a:prstGeom prst="rect">
              <a:avLst/>
            </a:prstGeom>
            <a:solidFill>
              <a:srgbClr val="001B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04013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B67AC-0696-8B4E-A223-B83A1D1AEF4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7624" y="535758"/>
            <a:ext cx="10204688" cy="115493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rgbClr val="005CB9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5C37F-89BC-0F43-BED2-8D28C3105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7624" y="1825625"/>
            <a:ext cx="10204688" cy="385801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4D9D37A-7286-204C-B2A6-F0D4E8126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57624" y="6271286"/>
            <a:ext cx="499872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1B71"/>
                </a:solidFill>
              </a:defRPr>
            </a:lvl1pPr>
          </a:lstStyle>
          <a:p>
            <a:fld id="{24A17FA8-4253-E04B-8632-CDEE7595468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DBD8558-7353-5749-A041-6902B26F14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55411" y="5683644"/>
            <a:ext cx="2288044" cy="1144022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B0F7CF4B-5452-CA4E-8BC8-DE8ED51298BC}"/>
              </a:ext>
            </a:extLst>
          </p:cNvPr>
          <p:cNvGrpSpPr/>
          <p:nvPr userDrawn="1"/>
        </p:nvGrpSpPr>
        <p:grpSpPr>
          <a:xfrm>
            <a:off x="-1" y="0"/>
            <a:ext cx="1127937" cy="6858000"/>
            <a:chOff x="0" y="0"/>
            <a:chExt cx="441434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E3378E6-5C46-F44A-A096-8EC4E116990A}"/>
                </a:ext>
              </a:extLst>
            </p:cNvPr>
            <p:cNvSpPr/>
            <p:nvPr userDrawn="1"/>
          </p:nvSpPr>
          <p:spPr>
            <a:xfrm>
              <a:off x="168165" y="0"/>
              <a:ext cx="273269" cy="6858000"/>
            </a:xfrm>
            <a:prstGeom prst="rect">
              <a:avLst/>
            </a:prstGeom>
            <a:gradFill flip="none" rotWithShape="1">
              <a:gsLst>
                <a:gs pos="0">
                  <a:srgbClr val="005CB9"/>
                </a:gs>
                <a:gs pos="100000">
                  <a:srgbClr val="00ACFC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32D9876-4989-9C4C-9F28-82FD1E866B64}"/>
                </a:ext>
              </a:extLst>
            </p:cNvPr>
            <p:cNvSpPr/>
            <p:nvPr userDrawn="1"/>
          </p:nvSpPr>
          <p:spPr>
            <a:xfrm>
              <a:off x="0" y="0"/>
              <a:ext cx="273269" cy="6858000"/>
            </a:xfrm>
            <a:prstGeom prst="rect">
              <a:avLst/>
            </a:prstGeom>
            <a:solidFill>
              <a:srgbClr val="001B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27697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7DF73-90E6-EC4A-8121-10D95CDC8A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7624" y="1709739"/>
            <a:ext cx="10204688" cy="205418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400">
                <a:solidFill>
                  <a:srgbClr val="005CB9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C599E-DE89-1E40-A67E-47C70B08E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57624" y="4204494"/>
            <a:ext cx="10204688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A563C04-B24F-4546-8624-DFCA41035720}"/>
              </a:ext>
            </a:extLst>
          </p:cNvPr>
          <p:cNvGrpSpPr/>
          <p:nvPr userDrawn="1"/>
        </p:nvGrpSpPr>
        <p:grpSpPr>
          <a:xfrm>
            <a:off x="-1" y="0"/>
            <a:ext cx="1127937" cy="6858000"/>
            <a:chOff x="0" y="0"/>
            <a:chExt cx="441434" cy="685800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20E1B6C-6D71-694A-86BD-84CF43F235DA}"/>
                </a:ext>
              </a:extLst>
            </p:cNvPr>
            <p:cNvSpPr/>
            <p:nvPr userDrawn="1"/>
          </p:nvSpPr>
          <p:spPr>
            <a:xfrm>
              <a:off x="168165" y="0"/>
              <a:ext cx="273269" cy="6858000"/>
            </a:xfrm>
            <a:prstGeom prst="rect">
              <a:avLst/>
            </a:prstGeom>
            <a:gradFill flip="none" rotWithShape="1">
              <a:gsLst>
                <a:gs pos="0">
                  <a:srgbClr val="005CB9"/>
                </a:gs>
                <a:gs pos="100000">
                  <a:srgbClr val="00ACFC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1D19C193-D273-A140-9347-38E5DE858B4E}"/>
                </a:ext>
              </a:extLst>
            </p:cNvPr>
            <p:cNvSpPr/>
            <p:nvPr userDrawn="1"/>
          </p:nvSpPr>
          <p:spPr>
            <a:xfrm>
              <a:off x="0" y="0"/>
              <a:ext cx="273269" cy="6858000"/>
            </a:xfrm>
            <a:prstGeom prst="rect">
              <a:avLst/>
            </a:prstGeom>
            <a:solidFill>
              <a:srgbClr val="001B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87679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1604E-5F57-2641-85DB-EAE4A68C49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7624" y="535758"/>
            <a:ext cx="10204688" cy="115493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rgbClr val="005CB9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74DCC-28A8-2049-BFFC-EA663B5469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57624" y="1825625"/>
            <a:ext cx="4870688" cy="435133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9D55E1-BEA1-D849-977D-4ECE1FA8F1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91624" y="1825625"/>
            <a:ext cx="4870688" cy="385801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9FD0D1B-34EA-4945-ABA0-82AE54E294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55411" y="5683644"/>
            <a:ext cx="2288044" cy="1144022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5655B56A-C9CC-3741-BFA7-C43DA4F5DE55}"/>
              </a:ext>
            </a:extLst>
          </p:cNvPr>
          <p:cNvGrpSpPr/>
          <p:nvPr userDrawn="1"/>
        </p:nvGrpSpPr>
        <p:grpSpPr>
          <a:xfrm>
            <a:off x="-1" y="0"/>
            <a:ext cx="1127937" cy="6858000"/>
            <a:chOff x="0" y="0"/>
            <a:chExt cx="441434" cy="6858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C92A0B1-FDE9-F447-892E-40EC67C42DD1}"/>
                </a:ext>
              </a:extLst>
            </p:cNvPr>
            <p:cNvSpPr/>
            <p:nvPr userDrawn="1"/>
          </p:nvSpPr>
          <p:spPr>
            <a:xfrm>
              <a:off x="168165" y="0"/>
              <a:ext cx="273269" cy="6858000"/>
            </a:xfrm>
            <a:prstGeom prst="rect">
              <a:avLst/>
            </a:prstGeom>
            <a:gradFill flip="none" rotWithShape="1">
              <a:gsLst>
                <a:gs pos="0">
                  <a:srgbClr val="005CB9"/>
                </a:gs>
                <a:gs pos="100000">
                  <a:srgbClr val="00ACFC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0C29B88-A30C-8145-9685-CD91C8465345}"/>
                </a:ext>
              </a:extLst>
            </p:cNvPr>
            <p:cNvSpPr/>
            <p:nvPr userDrawn="1"/>
          </p:nvSpPr>
          <p:spPr>
            <a:xfrm>
              <a:off x="0" y="0"/>
              <a:ext cx="273269" cy="6858000"/>
            </a:xfrm>
            <a:prstGeom prst="rect">
              <a:avLst/>
            </a:prstGeom>
            <a:solidFill>
              <a:srgbClr val="001B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11BA7E47-6A62-674D-ABCF-449EB408F283}"/>
              </a:ext>
            </a:extLst>
          </p:cNvPr>
          <p:cNvSpPr txBox="1">
            <a:spLocks/>
          </p:cNvSpPr>
          <p:nvPr userDrawn="1"/>
        </p:nvSpPr>
        <p:spPr>
          <a:xfrm>
            <a:off x="1557624" y="6271286"/>
            <a:ext cx="499872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001B7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4A17FA8-4253-E04B-8632-CDEE759546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593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A831D1-3CFA-8C40-BD75-0E1DA7137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E6C076-D1CC-F748-85B0-62CCB31E14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21233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005CB9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916B0-D10F-BA43-95D8-B73B9E7AF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497571"/>
            <a:ext cx="10238312" cy="659220"/>
          </a:xfrm>
        </p:spPr>
        <p:txBody>
          <a:bodyPr/>
          <a:lstStyle/>
          <a:p>
            <a:r>
              <a:rPr lang="en-US" dirty="0"/>
              <a:t>Public Health Kiosks/Test and Go Update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D76C8DB-B8C0-E645-BDCC-BBB2CFEFD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304157"/>
            <a:ext cx="10238312" cy="501219"/>
          </a:xfrm>
        </p:spPr>
        <p:txBody>
          <a:bodyPr>
            <a:noAutofit/>
          </a:bodyPr>
          <a:lstStyle/>
          <a:p>
            <a:endParaRPr lang="en-US" sz="2000" dirty="0"/>
          </a:p>
          <a:p>
            <a:r>
              <a:rPr lang="en-US" sz="2000" dirty="0"/>
              <a:t>November 21, 2024</a:t>
            </a:r>
            <a:r>
              <a:rPr lang="en-US" sz="1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49413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60F34-5BB9-4014-8E29-BEEE2F39C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7624" y="166303"/>
            <a:ext cx="10204688" cy="1154930"/>
          </a:xfrm>
        </p:spPr>
        <p:txBody>
          <a:bodyPr/>
          <a:lstStyle/>
          <a:p>
            <a:r>
              <a:rPr lang="en-US" dirty="0"/>
              <a:t>Public Health Kiosks/Test and Go Dispensed Products: </a:t>
            </a:r>
            <a:br>
              <a:rPr lang="en-US" dirty="0"/>
            </a:br>
            <a:r>
              <a:rPr lang="en-US" dirty="0"/>
              <a:t>9/18/24 through 11/13/24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997CC-5A59-4A05-91BF-613911D9A6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65260" y="1469016"/>
            <a:ext cx="4870688" cy="4351338"/>
          </a:xfrm>
        </p:spPr>
        <p:txBody>
          <a:bodyPr>
            <a:normAutofit fontScale="92500" lnSpcReduction="20000"/>
          </a:bodyPr>
          <a:lstStyle/>
          <a:p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912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dispensations so far!</a:t>
            </a:r>
          </a:p>
          <a:p>
            <a:pPr lvl="1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Government Center (534, 59%)</a:t>
            </a:r>
          </a:p>
          <a:p>
            <a:pPr lvl="1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Keystone First Wellness Center (264, 29%)</a:t>
            </a:r>
          </a:p>
          <a:p>
            <a:pPr lvl="1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Yeadon Wellness Center (114, 13%)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most frequently dispensed products were home COVID tests (211, 22%), followed by first aid kits (176, 18%) and emergency blankets (115, 12%)</a:t>
            </a:r>
          </a:p>
          <a:p>
            <a:pPr lvl="1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COVID tests, emergency blankets, Narcan and COVID and Flu respiratory panels were most requested at the Government Center</a:t>
            </a:r>
          </a:p>
          <a:p>
            <a:pPr lvl="1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First aid kits, condoms, tampons, and xylazine/fentanyl test strips were more evenly dispensed among the 3 sites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20% (175) of residents said they did not have health insurance (note 13% (115) preferred not to say)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82C2198-90E2-46D9-81B6-43F5012F88A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16619124"/>
              </p:ext>
            </p:extLst>
          </p:nvPr>
        </p:nvGraphicFramePr>
        <p:xfrm>
          <a:off x="6650181" y="1469016"/>
          <a:ext cx="5324043" cy="4214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81807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60F34-5BB9-4014-8E29-BEEE2F39C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7624" y="166303"/>
            <a:ext cx="10204688" cy="1154930"/>
          </a:xfrm>
        </p:spPr>
        <p:txBody>
          <a:bodyPr/>
          <a:lstStyle/>
          <a:p>
            <a:r>
              <a:rPr lang="en-US" dirty="0"/>
              <a:t>Public Health Kiosks/Test and Go Dispensed Products: </a:t>
            </a:r>
            <a:br>
              <a:rPr lang="en-US" dirty="0"/>
            </a:br>
            <a:r>
              <a:rPr lang="en-US" dirty="0"/>
              <a:t>9/18/24 through 11/13/24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997CC-5A59-4A05-91BF-613911D9A6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65260" y="1469016"/>
            <a:ext cx="4870688" cy="4351338"/>
          </a:xfrm>
        </p:spPr>
        <p:txBody>
          <a:bodyPr>
            <a:normAutofit lnSpcReduction="10000"/>
          </a:bodyPr>
          <a:lstStyle/>
          <a:p>
            <a:pPr marL="342900" marR="0" lvl="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10 zip codes represent 75% of the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dispensions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(644 of 857 reported zip codes) 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Keystone First and Yeadon kiosks mostly attracted residents primarily within the respective zip codes of the kiosk location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Government Center kiosk attracted residents from each one of the top 10 reported zip codes of all sites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 of 61 dispensed Flu and Covid tests, only 1 has been returned to a lab.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*NEW*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this month 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Sexually Transmitted Infection (STI) lab panel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RSV added to the respiratory lab panel along with COVID and influenza A/B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A2F9238-EBCA-4B26-9A86-4907872935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7621017"/>
              </p:ext>
            </p:extLst>
          </p:nvPr>
        </p:nvGraphicFramePr>
        <p:xfrm>
          <a:off x="6659968" y="1484312"/>
          <a:ext cx="4435764" cy="3889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88973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6166AFD-7337-4A1A-85FA-F9C65311FE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8846568"/>
              </p:ext>
            </p:extLst>
          </p:nvPr>
        </p:nvGraphicFramePr>
        <p:xfrm>
          <a:off x="1503217" y="1431639"/>
          <a:ext cx="5026891" cy="38529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10E93C5-65A4-48B2-8F00-164333FD07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1998177"/>
              </p:ext>
            </p:extLst>
          </p:nvPr>
        </p:nvGraphicFramePr>
        <p:xfrm>
          <a:off x="6673273" y="1431639"/>
          <a:ext cx="4484254" cy="2586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5ED7313E-A977-4A5A-BA4D-6F65368E4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7624" y="166303"/>
            <a:ext cx="10204688" cy="1154930"/>
          </a:xfrm>
        </p:spPr>
        <p:txBody>
          <a:bodyPr>
            <a:normAutofit/>
          </a:bodyPr>
          <a:lstStyle/>
          <a:p>
            <a:r>
              <a:rPr lang="en-US" dirty="0"/>
              <a:t>Public Health Kiosks/Test and Go User Demographics: </a:t>
            </a:r>
            <a:br>
              <a:rPr lang="en-US" dirty="0"/>
            </a:br>
            <a:r>
              <a:rPr lang="en-US" dirty="0"/>
              <a:t>9/18/24 through 11/13/24</a:t>
            </a:r>
          </a:p>
        </p:txBody>
      </p:sp>
    </p:spTree>
    <p:extLst>
      <p:ext uri="{BB962C8B-B14F-4D97-AF65-F5344CB8AC3E}">
        <p14:creationId xmlns:p14="http://schemas.microsoft.com/office/powerpoint/2010/main" val="880708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392</Words>
  <Application>Microsoft Office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Symbol</vt:lpstr>
      <vt:lpstr>Office Theme</vt:lpstr>
      <vt:lpstr>Public Health Kiosks/Test and Go Update</vt:lpstr>
      <vt:lpstr>Public Health Kiosks/Test and Go Dispensed Products:  9/18/24 through 11/13/24</vt:lpstr>
      <vt:lpstr>Public Health Kiosks/Test and Go Dispensed Products:  9/18/24 through 11/13/24</vt:lpstr>
      <vt:lpstr>Public Health Kiosks/Test and Go User Demographics:  9/18/24 through 11/13/24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Health Division</dc:title>
  <dc:creator>Speer, Robert</dc:creator>
  <cp:lastModifiedBy>Werner, Lora</cp:lastModifiedBy>
  <cp:revision>3</cp:revision>
  <dcterms:created xsi:type="dcterms:W3CDTF">2024-11-20T16:45:27Z</dcterms:created>
  <dcterms:modified xsi:type="dcterms:W3CDTF">2024-11-20T20:53:06Z</dcterms:modified>
</cp:coreProperties>
</file>