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7" r:id="rId4"/>
    <p:sldId id="260" r:id="rId5"/>
    <p:sldId id="258" r:id="rId6"/>
    <p:sldId id="259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71"/>
    <a:srgbClr val="005CB9"/>
    <a:srgbClr val="00A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8"/>
    <p:restoredTop sz="94719"/>
  </p:normalViewPr>
  <p:slideViewPr>
    <p:cSldViewPr snapToGrid="0" snapToObjects="1">
      <p:cViewPr varScale="1">
        <p:scale>
          <a:sx n="79" d="100"/>
          <a:sy n="79" d="100"/>
        </p:scale>
        <p:origin x="1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9837D-F59D-4B49-9324-90CB34EA960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776D2-88F9-CB4F-9141-FD71D30E5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9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776D2-88F9-CB4F-9141-FD71D30E5A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19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4B2F0E-9BF6-4044-BC9C-0673491D64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219" y="397085"/>
            <a:ext cx="8351874" cy="4175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E691D-8828-964C-BF62-7733C0E51A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497571"/>
            <a:ext cx="10238312" cy="6592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00ACF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FB0D7-EC54-FA4D-825D-3100FB671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04157"/>
            <a:ext cx="10238312" cy="501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B3AE99-3406-3844-8DA1-3F737CC6743F}"/>
              </a:ext>
            </a:extLst>
          </p:cNvPr>
          <p:cNvGrpSpPr/>
          <p:nvPr userDrawn="1"/>
        </p:nvGrpSpPr>
        <p:grpSpPr>
          <a:xfrm>
            <a:off x="-1" y="0"/>
            <a:ext cx="1127937" cy="6858000"/>
            <a:chOff x="0" y="0"/>
            <a:chExt cx="441434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EAFAEB-18DA-F049-B9B9-513C417E49AB}"/>
                </a:ext>
              </a:extLst>
            </p:cNvPr>
            <p:cNvSpPr/>
            <p:nvPr userDrawn="1"/>
          </p:nvSpPr>
          <p:spPr>
            <a:xfrm>
              <a:off x="168165" y="0"/>
              <a:ext cx="273269" cy="6858000"/>
            </a:xfrm>
            <a:prstGeom prst="rect">
              <a:avLst/>
            </a:prstGeom>
            <a:gradFill flip="none" rotWithShape="1">
              <a:gsLst>
                <a:gs pos="0">
                  <a:srgbClr val="005CB9"/>
                </a:gs>
                <a:gs pos="100000">
                  <a:srgbClr val="00ACFC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6C21F4-C8DB-B944-8A6F-EE6892699229}"/>
                </a:ext>
              </a:extLst>
            </p:cNvPr>
            <p:cNvSpPr/>
            <p:nvPr userDrawn="1"/>
          </p:nvSpPr>
          <p:spPr>
            <a:xfrm>
              <a:off x="0" y="0"/>
              <a:ext cx="273269" cy="6858000"/>
            </a:xfrm>
            <a:prstGeom prst="rect">
              <a:avLst/>
            </a:prstGeom>
            <a:solidFill>
              <a:srgbClr val="001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401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67AC-0696-8B4E-A223-B83A1D1AE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7624" y="535758"/>
            <a:ext cx="10204688" cy="1154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005C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5C37F-89BC-0F43-BED2-8D28C3105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624" y="1825625"/>
            <a:ext cx="10204688" cy="38580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4D9D37A-7286-204C-B2A6-F0D4E812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7624" y="6271286"/>
            <a:ext cx="499872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1B71"/>
                </a:solidFill>
              </a:defRPr>
            </a:lvl1pPr>
          </a:lstStyle>
          <a:p>
            <a:fld id="{24A17FA8-4253-E04B-8632-CDEE759546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BD8558-7353-5749-A041-6902B26F1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5411" y="5683644"/>
            <a:ext cx="2288044" cy="11440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0F7CF4B-5452-CA4E-8BC8-DE8ED51298BC}"/>
              </a:ext>
            </a:extLst>
          </p:cNvPr>
          <p:cNvGrpSpPr/>
          <p:nvPr userDrawn="1"/>
        </p:nvGrpSpPr>
        <p:grpSpPr>
          <a:xfrm>
            <a:off x="-1" y="0"/>
            <a:ext cx="1127937" cy="6858000"/>
            <a:chOff x="0" y="0"/>
            <a:chExt cx="441434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3378E6-5C46-F44A-A096-8EC4E116990A}"/>
                </a:ext>
              </a:extLst>
            </p:cNvPr>
            <p:cNvSpPr/>
            <p:nvPr userDrawn="1"/>
          </p:nvSpPr>
          <p:spPr>
            <a:xfrm>
              <a:off x="168165" y="0"/>
              <a:ext cx="273269" cy="6858000"/>
            </a:xfrm>
            <a:prstGeom prst="rect">
              <a:avLst/>
            </a:prstGeom>
            <a:gradFill flip="none" rotWithShape="1">
              <a:gsLst>
                <a:gs pos="0">
                  <a:srgbClr val="005CB9"/>
                </a:gs>
                <a:gs pos="100000">
                  <a:srgbClr val="00ACFC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2D9876-4989-9C4C-9F28-82FD1E866B64}"/>
                </a:ext>
              </a:extLst>
            </p:cNvPr>
            <p:cNvSpPr/>
            <p:nvPr userDrawn="1"/>
          </p:nvSpPr>
          <p:spPr>
            <a:xfrm>
              <a:off x="0" y="0"/>
              <a:ext cx="273269" cy="6858000"/>
            </a:xfrm>
            <a:prstGeom prst="rect">
              <a:avLst/>
            </a:prstGeom>
            <a:solidFill>
              <a:srgbClr val="001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769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7DF73-90E6-EC4A-8121-10D95CDC8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7624" y="1709739"/>
            <a:ext cx="10204688" cy="20541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005C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C599E-DE89-1E40-A67E-47C70B08E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7624" y="4204494"/>
            <a:ext cx="10204688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563C04-B24F-4546-8624-DFCA41035720}"/>
              </a:ext>
            </a:extLst>
          </p:cNvPr>
          <p:cNvGrpSpPr/>
          <p:nvPr userDrawn="1"/>
        </p:nvGrpSpPr>
        <p:grpSpPr>
          <a:xfrm>
            <a:off x="-1" y="0"/>
            <a:ext cx="1127937" cy="6858000"/>
            <a:chOff x="0" y="0"/>
            <a:chExt cx="441434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0E1B6C-6D71-694A-86BD-84CF43F235DA}"/>
                </a:ext>
              </a:extLst>
            </p:cNvPr>
            <p:cNvSpPr/>
            <p:nvPr userDrawn="1"/>
          </p:nvSpPr>
          <p:spPr>
            <a:xfrm>
              <a:off x="168165" y="0"/>
              <a:ext cx="273269" cy="6858000"/>
            </a:xfrm>
            <a:prstGeom prst="rect">
              <a:avLst/>
            </a:prstGeom>
            <a:gradFill flip="none" rotWithShape="1">
              <a:gsLst>
                <a:gs pos="0">
                  <a:srgbClr val="005CB9"/>
                </a:gs>
                <a:gs pos="100000">
                  <a:srgbClr val="00ACFC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D19C193-D273-A140-9347-38E5DE858B4E}"/>
                </a:ext>
              </a:extLst>
            </p:cNvPr>
            <p:cNvSpPr/>
            <p:nvPr userDrawn="1"/>
          </p:nvSpPr>
          <p:spPr>
            <a:xfrm>
              <a:off x="0" y="0"/>
              <a:ext cx="273269" cy="6858000"/>
            </a:xfrm>
            <a:prstGeom prst="rect">
              <a:avLst/>
            </a:prstGeom>
            <a:solidFill>
              <a:srgbClr val="001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767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1604E-5F57-2641-85DB-EAE4A68C4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7624" y="535758"/>
            <a:ext cx="10204688" cy="1154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005C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74DCC-28A8-2049-BFFC-EA663B546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7624" y="1825625"/>
            <a:ext cx="4870688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D55E1-BEA1-D849-977D-4ECE1FA8F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1624" y="1825625"/>
            <a:ext cx="4870688" cy="38580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FD0D1B-34EA-4945-ABA0-82AE54E294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5411" y="5683644"/>
            <a:ext cx="2288044" cy="11440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655B56A-C9CC-3741-BFA7-C43DA4F5DE55}"/>
              </a:ext>
            </a:extLst>
          </p:cNvPr>
          <p:cNvGrpSpPr/>
          <p:nvPr userDrawn="1"/>
        </p:nvGrpSpPr>
        <p:grpSpPr>
          <a:xfrm>
            <a:off x="-1" y="0"/>
            <a:ext cx="1127937" cy="6858000"/>
            <a:chOff x="0" y="0"/>
            <a:chExt cx="44143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92A0B1-FDE9-F447-892E-40EC67C42DD1}"/>
                </a:ext>
              </a:extLst>
            </p:cNvPr>
            <p:cNvSpPr/>
            <p:nvPr userDrawn="1"/>
          </p:nvSpPr>
          <p:spPr>
            <a:xfrm>
              <a:off x="168165" y="0"/>
              <a:ext cx="273269" cy="6858000"/>
            </a:xfrm>
            <a:prstGeom prst="rect">
              <a:avLst/>
            </a:prstGeom>
            <a:gradFill flip="none" rotWithShape="1">
              <a:gsLst>
                <a:gs pos="0">
                  <a:srgbClr val="005CB9"/>
                </a:gs>
                <a:gs pos="100000">
                  <a:srgbClr val="00ACFC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C29B88-A30C-8145-9685-CD91C8465345}"/>
                </a:ext>
              </a:extLst>
            </p:cNvPr>
            <p:cNvSpPr/>
            <p:nvPr userDrawn="1"/>
          </p:nvSpPr>
          <p:spPr>
            <a:xfrm>
              <a:off x="0" y="0"/>
              <a:ext cx="273269" cy="6858000"/>
            </a:xfrm>
            <a:prstGeom prst="rect">
              <a:avLst/>
            </a:prstGeom>
            <a:solidFill>
              <a:srgbClr val="001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1BA7E47-6A62-674D-ABCF-449EB408F283}"/>
              </a:ext>
            </a:extLst>
          </p:cNvPr>
          <p:cNvSpPr txBox="1">
            <a:spLocks/>
          </p:cNvSpPr>
          <p:nvPr userDrawn="1"/>
        </p:nvSpPr>
        <p:spPr>
          <a:xfrm>
            <a:off x="1557624" y="6271286"/>
            <a:ext cx="4998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1B7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A17FA8-4253-E04B-8632-CDEE759546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9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831D1-3CFA-8C40-BD75-0E1DA713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6C076-D1CC-F748-85B0-62CCB31E1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23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5CB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f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shorts/Z7ffW2yli1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lXIy2y9In3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16B0-D10F-BA43-95D8-B73B9E7AFE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2023 Communications Presence Review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76C8DB-B8C0-E645-BDCC-BBB2CFEFD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1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DE52-3ADC-4A05-94BD-2C9F28D8B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1D448-8F97-4FE2-A4D6-D4674712D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1B71"/>
                </a:solidFill>
              </a:rPr>
              <a:t>Social Media</a:t>
            </a:r>
          </a:p>
          <a:p>
            <a:pPr lvl="2">
              <a:lnSpc>
                <a:spcPct val="150000"/>
              </a:lnSpc>
            </a:pPr>
            <a:r>
              <a:rPr lang="en-US" sz="3000" dirty="0">
                <a:solidFill>
                  <a:schemeClr val="accent1"/>
                </a:solidFill>
              </a:rPr>
              <a:t>Analytics</a:t>
            </a:r>
          </a:p>
          <a:p>
            <a:pPr lvl="2">
              <a:lnSpc>
                <a:spcPct val="150000"/>
              </a:lnSpc>
            </a:pPr>
            <a:r>
              <a:rPr lang="en-US" sz="3000" dirty="0">
                <a:solidFill>
                  <a:schemeClr val="accent1"/>
                </a:solidFill>
              </a:rPr>
              <a:t>Top Performing Posts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1B71"/>
                </a:solidFill>
              </a:rPr>
              <a:t>Earned Media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</a:rPr>
              <a:t>News Media Stories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</a:rPr>
              <a:t>Press Conferences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1B71"/>
                </a:solidFill>
              </a:rPr>
              <a:t>Paid Media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</a:rPr>
              <a:t>Branding, Immunizations, and STI/HIV Videos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</a:rPr>
              <a:t>Septa Syphilis and HPV Vaccination Campaigns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1B71"/>
                </a:solidFill>
              </a:rPr>
              <a:t>Video Production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</a:rPr>
              <a:t>DCHD Full House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</a:rPr>
              <a:t>Drive-Thru Flu Shot Clinic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E6D71-1395-4376-9BC0-B98AF103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7FA8-4253-E04B-8632-CDEE7595468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53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0ACA1-113D-3946-A61F-AFD3E01DE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624" y="283913"/>
            <a:ext cx="10204688" cy="1154930"/>
          </a:xfrm>
        </p:spPr>
        <p:txBody>
          <a:bodyPr>
            <a:normAutofit fontScale="9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Social Media</a:t>
            </a:r>
            <a:br>
              <a:rPr lang="en-US" dirty="0"/>
            </a:br>
            <a:r>
              <a:rPr lang="en-US" sz="1600" dirty="0"/>
              <a:t>The Delaware County Health Department Maintains 3 individual Social Media Accounts</a:t>
            </a:r>
            <a:br>
              <a:rPr lang="en-US" sz="900" dirty="0"/>
            </a:b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DCHD has access to the County YouTube and LinkedIn Channels</a:t>
            </a:r>
            <a:br>
              <a:rPr lang="en-US" sz="1400" i="1" dirty="0">
                <a:solidFill>
                  <a:schemeClr val="tx2">
                    <a:lumMod val="75000"/>
                  </a:schemeClr>
                </a:solidFill>
              </a:rPr>
            </a:br>
            <a:endParaRPr lang="en-US" sz="1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F1CE0B-1FAC-5440-8032-D1AE8D53F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624" y="1696154"/>
            <a:ext cx="10204688" cy="4336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Facebook -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@DelcoHealth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     </a:t>
            </a:r>
          </a:p>
          <a:p>
            <a:pPr marL="0" indent="0">
              <a:buNone/>
            </a:pPr>
            <a:r>
              <a:rPr lang="en-US" dirty="0"/>
              <a:t>	Dec. 2023 -1.4k Followers	 98.6K Reached       - 2023     </a:t>
            </a:r>
          </a:p>
          <a:p>
            <a:pPr marL="0" indent="0">
              <a:buNone/>
            </a:pPr>
            <a:r>
              <a:rPr lang="en-US" dirty="0"/>
              <a:t>	Dec. 2022 -600  Followers	 7.6K Engagements - 2023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 algn="l">
              <a:buNone/>
            </a:pPr>
            <a:r>
              <a:rPr lang="en-US" dirty="0"/>
              <a:t>	Instagram -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@delcohealthdepartment</a:t>
            </a:r>
          </a:p>
          <a:p>
            <a:pPr marL="0" indent="0">
              <a:buNone/>
            </a:pPr>
            <a:r>
              <a:rPr lang="en-US" dirty="0"/>
              <a:t>	Dec. 2023 560 Followers	 19.6K Impressions - 2023		</a:t>
            </a:r>
          </a:p>
          <a:p>
            <a:pPr marL="0" indent="0">
              <a:buNone/>
            </a:pPr>
            <a:r>
              <a:rPr lang="en-US" dirty="0"/>
              <a:t>	Dec. 2022 292 Followers	 Average 3k per month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X(Twitter) - </a:t>
            </a:r>
            <a:r>
              <a:rPr lang="en-US" sz="1200" b="0" i="0" dirty="0">
                <a:solidFill>
                  <a:schemeClr val="tx2">
                    <a:lumMod val="75000"/>
                  </a:schemeClr>
                </a:solidFill>
                <a:effectLst/>
              </a:rPr>
              <a:t>@DelcoHD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	Dec. 2023 147 Followers	 24.8K Impressions - 2023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	Dec. 2022 50   Followers	 Average 2k per Month</a:t>
            </a:r>
          </a:p>
          <a:p>
            <a:pPr marL="0" indent="0"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89A0C-3C7B-8E4B-A08D-167A5393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7FA8-4253-E04B-8632-CDEE7595468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C743F3-5145-4651-91CF-C3CD5029F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787" y="1593040"/>
            <a:ext cx="936849" cy="936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904E11-62F7-4585-B129-BBA4F367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448" y="2951927"/>
            <a:ext cx="887528" cy="88752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64CDE8F-683A-4A5C-BB12-CBD06174F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307" y="4106039"/>
            <a:ext cx="1055807" cy="1055807"/>
          </a:xfrm>
          <a:prstGeom prst="rect">
            <a:avLst/>
          </a:prstGeom>
        </p:spPr>
      </p:pic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71058D37-012A-4324-88AA-599CF4264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8651" y="3803650"/>
            <a:ext cx="3293125" cy="18540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4" descr="A picture containing dog, outdoor&#10;&#10;Description automatically generated">
            <a:extLst>
              <a:ext uri="{FF2B5EF4-FFF2-40B4-BE49-F238E27FC236}">
                <a16:creationId xmlns:a16="http://schemas.microsoft.com/office/drawing/2014/main" id="{FFC3C780-2E55-40DE-A143-F7DE4FB5B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651" y="444982"/>
            <a:ext cx="3293125" cy="329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81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61D1C-56DD-4F5F-9A40-736A694C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34" y="-94900"/>
            <a:ext cx="10204688" cy="1154930"/>
          </a:xfrm>
        </p:spPr>
        <p:txBody>
          <a:bodyPr>
            <a:normAutofit/>
          </a:bodyPr>
          <a:lstStyle/>
          <a:p>
            <a:r>
              <a:rPr lang="en-US" sz="2900" dirty="0"/>
              <a:t>Top Performing Social Media Posts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8EECA-E151-4F13-982A-56CA3220E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634" y="742176"/>
            <a:ext cx="3759727" cy="385801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1B71"/>
                </a:solidFill>
              </a:rPr>
              <a:t>Black History Month Public Health Pioneer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775A7-A66F-439E-86E5-B7401C2C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7FA8-4253-E04B-8632-CDEE7595468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E4EAA7-47D3-4A67-84C1-C164AE83074C}"/>
              </a:ext>
            </a:extLst>
          </p:cNvPr>
          <p:cNvSpPr txBox="1">
            <a:spLocks/>
          </p:cNvSpPr>
          <p:nvPr/>
        </p:nvSpPr>
        <p:spPr>
          <a:xfrm>
            <a:off x="9536666" y="738998"/>
            <a:ext cx="3759727" cy="385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1B71"/>
                </a:solidFill>
              </a:rPr>
              <a:t>Canadian Wildfire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EAC038-0D45-4F65-90F0-ECEF7611676F}"/>
              </a:ext>
            </a:extLst>
          </p:cNvPr>
          <p:cNvSpPr txBox="1">
            <a:spLocks/>
          </p:cNvSpPr>
          <p:nvPr/>
        </p:nvSpPr>
        <p:spPr>
          <a:xfrm>
            <a:off x="5493027" y="733280"/>
            <a:ext cx="3759727" cy="385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1B71"/>
                </a:solidFill>
              </a:rPr>
              <a:t>DCHD Full House Reel 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7F6BCCF-006D-484B-9727-8BA0C80EC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90" y="1055722"/>
            <a:ext cx="3195982" cy="2679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41ADF3-D549-4F72-9C9A-3E546F315C15}"/>
              </a:ext>
            </a:extLst>
          </p:cNvPr>
          <p:cNvSpPr txBox="1"/>
          <p:nvPr/>
        </p:nvSpPr>
        <p:spPr>
          <a:xfrm>
            <a:off x="4879361" y="6409785"/>
            <a:ext cx="293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04657E-52A5-4988-97B5-985E4C445200}"/>
              </a:ext>
            </a:extLst>
          </p:cNvPr>
          <p:cNvSpPr txBox="1"/>
          <p:nvPr/>
        </p:nvSpPr>
        <p:spPr>
          <a:xfrm>
            <a:off x="1211842" y="3918857"/>
            <a:ext cx="3195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2B33"/>
                </a:solidFill>
              </a:rPr>
              <a:t>Facebook</a:t>
            </a:r>
            <a:endParaRPr lang="en-US" b="0" i="0" dirty="0">
              <a:solidFill>
                <a:srgbClr val="1C2B33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C2B33"/>
                </a:solidFill>
                <a:effectLst/>
              </a:rPr>
              <a:t>5,419 Accounts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2B33"/>
                </a:solidFill>
              </a:rPr>
              <a:t>994 Engagements</a:t>
            </a:r>
            <a:endParaRPr lang="en-US" dirty="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D0AEB30A-8FD5-4736-A362-CB95F8CF6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270" y="1041110"/>
            <a:ext cx="3793602" cy="27487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5BC689-1C2B-4D2F-BA79-122BA30680E4}"/>
              </a:ext>
            </a:extLst>
          </p:cNvPr>
          <p:cNvSpPr txBox="1"/>
          <p:nvPr/>
        </p:nvSpPr>
        <p:spPr>
          <a:xfrm>
            <a:off x="8882178" y="3918856"/>
            <a:ext cx="2932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15.9K Accounts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2.4K Engagements</a:t>
            </a:r>
          </a:p>
        </p:txBody>
      </p:sp>
      <p:pic>
        <p:nvPicPr>
          <p:cNvPr id="16" name="Picture 1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FCCDD87D-E7FD-421F-ABC0-34410FB25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563" y="1004640"/>
            <a:ext cx="2932453" cy="52666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748F6B-ED6E-436F-A6C3-9C7037DD3E2C}"/>
              </a:ext>
            </a:extLst>
          </p:cNvPr>
          <p:cNvSpPr txBox="1"/>
          <p:nvPr/>
        </p:nvSpPr>
        <p:spPr>
          <a:xfrm>
            <a:off x="6102234" y="6271286"/>
            <a:ext cx="2932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651 views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80 interactions</a:t>
            </a:r>
          </a:p>
        </p:txBody>
      </p:sp>
    </p:spTree>
    <p:extLst>
      <p:ext uri="{BB962C8B-B14F-4D97-AF65-F5344CB8AC3E}">
        <p14:creationId xmlns:p14="http://schemas.microsoft.com/office/powerpoint/2010/main" val="108515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4F7734-C68B-F747-9589-1682EBFD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159" y="484937"/>
            <a:ext cx="10204688" cy="691543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/>
              <a:t>Earned Media</a:t>
            </a:r>
            <a:br>
              <a:rPr lang="en-US" sz="3200" dirty="0"/>
            </a:b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Earned Media is referred to as no cost local or national news coverage.</a:t>
            </a:r>
            <a:br>
              <a:rPr lang="en-US" sz="1400" i="1" dirty="0">
                <a:solidFill>
                  <a:schemeClr val="tx2">
                    <a:lumMod val="75000"/>
                  </a:schemeClr>
                </a:solidFill>
              </a:rPr>
            </a:br>
            <a:endParaRPr lang="en-US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C6AFC-EAD7-C446-AF42-D95AF2B50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6521" y="1154739"/>
            <a:ext cx="10204688" cy="484521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Top Stories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Penn Wood Tuberculosis Case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DCHD Delivers 1-Year Department Anniversary Gift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Community Health Assessment Launch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Jefferson Mammogram Screening Events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DCHD Delivers Thanksgiving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/>
              <a:t>Deterra</a:t>
            </a:r>
            <a:r>
              <a:rPr lang="en-US" dirty="0"/>
              <a:t> Drug Deactivation System Pouch Mailing Campaign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B8AC43-F358-4F14-AE6C-565E658B6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175" y="1176480"/>
            <a:ext cx="2746871" cy="2680905"/>
          </a:xfrm>
          <a:prstGeom prst="rect">
            <a:avLst/>
          </a:prstGeom>
        </p:spPr>
      </p:pic>
      <p:pic>
        <p:nvPicPr>
          <p:cNvPr id="15" name="Picture 14" descr="A person getting out of a car&#10;&#10;Description automatically generated with medium confidence">
            <a:extLst>
              <a:ext uri="{FF2B5EF4-FFF2-40B4-BE49-F238E27FC236}">
                <a16:creationId xmlns:a16="http://schemas.microsoft.com/office/drawing/2014/main" id="{817B8A3A-43C9-424F-A79E-C7AF52232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356" y="4007749"/>
            <a:ext cx="2704690" cy="1805328"/>
          </a:xfrm>
          <a:prstGeom prst="rect">
            <a:avLst/>
          </a:prstGeom>
        </p:spPr>
      </p:pic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49E267-E63C-4D08-A068-0BD773CBB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80" y="4012278"/>
            <a:ext cx="1999128" cy="1999128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B59A7816-CB28-4FC9-B63B-D569265DA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357" y="3758487"/>
            <a:ext cx="2614576" cy="2614576"/>
          </a:xfrm>
          <a:prstGeom prst="rect">
            <a:avLst/>
          </a:prstGeom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D7AE416F-5AC2-474A-80EE-F1D73C956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034" y="4007408"/>
            <a:ext cx="2933662" cy="18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60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FA7D56-A5BD-A547-B53F-AA1994040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119" y="3646640"/>
            <a:ext cx="3449122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Paid Media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1D33C1-525C-AB48-B918-EBD37BC41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5312" y="1903556"/>
            <a:ext cx="3696576" cy="13059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Elemeno</a:t>
            </a:r>
            <a:r>
              <a:rPr lang="en-US" sz="2000" dirty="0">
                <a:solidFill>
                  <a:srgbClr val="002060"/>
                </a:solidFill>
              </a:rPr>
              <a:t> Productions: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Branding, STI/HIV, and    Immunizations Videos</a:t>
            </a:r>
          </a:p>
        </p:txBody>
      </p:sp>
      <p:pic>
        <p:nvPicPr>
          <p:cNvPr id="8" name="Content Placeholder 7" descr="A building with a sign on it&#10;&#10;Description automatically generated with low confidence">
            <a:extLst>
              <a:ext uri="{FF2B5EF4-FFF2-40B4-BE49-F238E27FC236}">
                <a16:creationId xmlns:a16="http://schemas.microsoft.com/office/drawing/2014/main" id="{8A666110-8465-4441-AB31-6C58E13FFC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275" r="-453" b="-4"/>
          <a:stretch/>
        </p:blipFill>
        <p:spPr>
          <a:xfrm>
            <a:off x="4988618" y="535557"/>
            <a:ext cx="7259732" cy="3431544"/>
          </a:xfrm>
          <a:prstGeom prst="rect">
            <a:avLst/>
          </a:prstGeom>
        </p:spPr>
      </p:pic>
      <p:pic>
        <p:nvPicPr>
          <p:cNvPr id="12" name="Picture 11" descr="A picture containing text, road, bus, outdoor&#10;&#10;Description automatically generated">
            <a:extLst>
              <a:ext uri="{FF2B5EF4-FFF2-40B4-BE49-F238E27FC236}">
                <a16:creationId xmlns:a16="http://schemas.microsoft.com/office/drawing/2014/main" id="{3409A604-9A29-412D-884A-9F4B6BF25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8" r="3738"/>
          <a:stretch/>
        </p:blipFill>
        <p:spPr>
          <a:xfrm>
            <a:off x="5021181" y="3967101"/>
            <a:ext cx="2420854" cy="1756162"/>
          </a:xfrm>
          <a:prstGeom prst="rect">
            <a:avLst/>
          </a:prstGeom>
        </p:spPr>
      </p:pic>
      <p:pic>
        <p:nvPicPr>
          <p:cNvPr id="14" name="Picture 13" descr="A picture containing outdoor, sky, tree, person&#10;&#10;Description automatically generated">
            <a:extLst>
              <a:ext uri="{FF2B5EF4-FFF2-40B4-BE49-F238E27FC236}">
                <a16:creationId xmlns:a16="http://schemas.microsoft.com/office/drawing/2014/main" id="{C521E185-2207-4084-A00F-66B6902FB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90" r="2693" b="3"/>
          <a:stretch/>
        </p:blipFill>
        <p:spPr>
          <a:xfrm>
            <a:off x="7442035" y="3967101"/>
            <a:ext cx="2352899" cy="1756162"/>
          </a:xfrm>
          <a:prstGeom prst="rect">
            <a:avLst/>
          </a:prstGeom>
        </p:spPr>
      </p:pic>
      <p:pic>
        <p:nvPicPr>
          <p:cNvPr id="10" name="Picture 9" descr="A picture containing text, floor, person, indoor&#10;&#10;Description automatically generated">
            <a:extLst>
              <a:ext uri="{FF2B5EF4-FFF2-40B4-BE49-F238E27FC236}">
                <a16:creationId xmlns:a16="http://schemas.microsoft.com/office/drawing/2014/main" id="{B41DA934-03B2-4511-9897-72A5E0B0F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69" r="-6" b="-6"/>
          <a:stretch/>
        </p:blipFill>
        <p:spPr>
          <a:xfrm>
            <a:off x="9794934" y="3967101"/>
            <a:ext cx="2420854" cy="1756162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AE0A2588-10BC-43BF-B622-9FB65D4D9D50}"/>
              </a:ext>
            </a:extLst>
          </p:cNvPr>
          <p:cNvSpPr txBox="1">
            <a:spLocks/>
          </p:cNvSpPr>
          <p:nvPr/>
        </p:nvSpPr>
        <p:spPr>
          <a:xfrm>
            <a:off x="1437073" y="429878"/>
            <a:ext cx="10204688" cy="691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5CB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/>
              <a:t>Paid Media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FAF10C-7ADC-4A2B-A891-0723A2EA28A1}"/>
              </a:ext>
            </a:extLst>
          </p:cNvPr>
          <p:cNvSpPr txBox="1"/>
          <p:nvPr/>
        </p:nvSpPr>
        <p:spPr>
          <a:xfrm>
            <a:off x="788306" y="3022900"/>
            <a:ext cx="3904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Septa: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Syphilis Awareness and HPV Vaccination Campaigns </a:t>
            </a:r>
          </a:p>
        </p:txBody>
      </p:sp>
    </p:spTree>
    <p:extLst>
      <p:ext uri="{BB962C8B-B14F-4D97-AF65-F5344CB8AC3E}">
        <p14:creationId xmlns:p14="http://schemas.microsoft.com/office/powerpoint/2010/main" val="91988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29CC5-6B9C-4009-BCB2-037C2A49C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Drive-Thru </a:t>
            </a:r>
            <a:br>
              <a:rPr lang="en-US" dirty="0"/>
            </a:br>
            <a:r>
              <a:rPr lang="en-US" dirty="0"/>
              <a:t>Flu Shot Clinic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2931D-B9D0-4EBB-A957-AF039958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7FA8-4253-E04B-8632-CDEE7595468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263378F-3114-4EA7-A68A-1515F4BBC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336" y="1113223"/>
            <a:ext cx="10204688" cy="3858019"/>
          </a:xfrm>
        </p:spPr>
        <p:txBody>
          <a:bodyPr/>
          <a:lstStyle/>
          <a:p>
            <a:r>
              <a:rPr lang="en-US" sz="1600" dirty="0">
                <a:hlinkClick r:id="rId2"/>
              </a:rPr>
              <a:t>https://www.youtube.com/shorts/Z7ffW2yli1s</a:t>
            </a:r>
            <a:endParaRPr lang="en-US" sz="1600" dirty="0"/>
          </a:p>
          <a:p>
            <a:endParaRPr lang="en-US" dirty="0"/>
          </a:p>
        </p:txBody>
      </p:sp>
      <p:pic>
        <p:nvPicPr>
          <p:cNvPr id="16" name="Picture 15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4901EAAB-DBA1-4EE2-931C-F5694A427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474" y="1602556"/>
            <a:ext cx="2729297" cy="48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1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DFF3-374D-4B3C-AA00-C82AB0E71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979" y="0"/>
            <a:ext cx="10204688" cy="1154930"/>
          </a:xfrm>
        </p:spPr>
        <p:txBody>
          <a:bodyPr>
            <a:normAutofit/>
          </a:bodyPr>
          <a:lstStyle/>
          <a:p>
            <a:r>
              <a:rPr lang="en-US" sz="2900" dirty="0"/>
              <a:t>DCHD </a:t>
            </a:r>
            <a:br>
              <a:rPr lang="en-US" sz="2900" dirty="0"/>
            </a:br>
            <a:r>
              <a:rPr lang="en-US" sz="2900" dirty="0"/>
              <a:t>Full 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CE3F2-1ED5-4E7D-AF3A-6F376E7E5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7FA8-4253-E04B-8632-CDEE7595468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C4248609-3C8C-4775-A686-38E8425C9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871" y="1154930"/>
            <a:ext cx="2932453" cy="5266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F6F867-31EE-4718-ABD7-89C2257795F8}"/>
              </a:ext>
            </a:extLst>
          </p:cNvPr>
          <p:cNvSpPr txBox="1"/>
          <p:nvPr/>
        </p:nvSpPr>
        <p:spPr>
          <a:xfrm>
            <a:off x="4141509" y="61914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https://www.youtube.com/shorts/lXIy2y9In3E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10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</TotalTime>
  <Words>314</Words>
  <Application>Microsoft Office PowerPoint</Application>
  <PresentationFormat>Widescreen</PresentationFormat>
  <Paragraphs>63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2023 Communications Presence Review</vt:lpstr>
      <vt:lpstr>Table of Contents</vt:lpstr>
      <vt:lpstr>Social Media The Delaware County Health Department Maintains 3 individual Social Media Accounts -DCHD has access to the County YouTube and LinkedIn Channels </vt:lpstr>
      <vt:lpstr>Top Performing Social Media Posts</vt:lpstr>
      <vt:lpstr>Earned Media -Earned Media is referred to as no cost local or national news coverage. </vt:lpstr>
      <vt:lpstr>Paid Media</vt:lpstr>
      <vt:lpstr>Drive-Thru  Flu Shot Clinic</vt:lpstr>
      <vt:lpstr>DCHD  Full House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Shannon Perry</dc:creator>
  <cp:lastModifiedBy>Rankin, Matthew</cp:lastModifiedBy>
  <cp:revision>12</cp:revision>
  <dcterms:created xsi:type="dcterms:W3CDTF">2021-12-20T20:16:37Z</dcterms:created>
  <dcterms:modified xsi:type="dcterms:W3CDTF">2025-01-15T16:47:51Z</dcterms:modified>
</cp:coreProperties>
</file>