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mp3" ContentType="audio/mpe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2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s/slide14.xml" ContentType="application/vnd.openxmlformats-officedocument.presentationml.slide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revisionInfo.xml" ContentType="application/vnd.ms-powerpoint.revisioninfo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extended-properties" Target="/docProps/app.xml" Id="rId4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17"/>
  </p:notesMasterIdLst>
  <p:sldIdLst>
    <p:sldId id="303" r:id="rId3"/>
    <p:sldId id="273" r:id="rId4"/>
    <p:sldId id="344" r:id="rId5"/>
    <p:sldId id="330" r:id="rId6"/>
    <p:sldId id="345" r:id="rId7"/>
    <p:sldId id="321" r:id="rId8"/>
    <p:sldId id="285" r:id="rId9"/>
    <p:sldId id="287" r:id="rId10"/>
    <p:sldId id="343" r:id="rId11"/>
    <p:sldId id="323" r:id="rId12"/>
    <p:sldId id="267" r:id="rId13"/>
    <p:sldId id="290" r:id="rId14"/>
    <p:sldId id="347" r:id="rId15"/>
    <p:sldId id="34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095EC8-DF16-4BCD-B430-627B77DD6DEB}" v="51" dt="2024-11-08T15:11:26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00" d="100"/>
          <a:sy n="400" d="100"/>
        </p:scale>
        <p:origin x="250" y="-14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6.xml" Id="rId8" /><Relationship Type="http://schemas.openxmlformats.org/officeDocument/2006/relationships/slide" Target="/ppt/slides/slide11.xml" Id="rId13" /><Relationship Type="http://schemas.openxmlformats.org/officeDocument/2006/relationships/presProps" Target="/ppt/presProps.xml" Id="rId18" /><Relationship Type="http://schemas.openxmlformats.org/officeDocument/2006/relationships/slide" Target="/ppt/slides/slide1.xml" Id="rId3" /><Relationship Type="http://schemas.openxmlformats.org/officeDocument/2006/relationships/tableStyles" Target="/ppt/tableStyles.xml" Id="rId21" /><Relationship Type="http://schemas.openxmlformats.org/officeDocument/2006/relationships/slide" Target="/ppt/slides/slide5.xml" Id="rId7" /><Relationship Type="http://schemas.openxmlformats.org/officeDocument/2006/relationships/slide" Target="/ppt/slides/slide10.xml" Id="rId12" /><Relationship Type="http://schemas.openxmlformats.org/officeDocument/2006/relationships/notesMaster" Target="/ppt/notesMasters/notesMaster1.xml" Id="rId17" /><Relationship Type="http://schemas.openxmlformats.org/officeDocument/2006/relationships/slideMaster" Target="/ppt/slideMasters/slideMaster2.xml" Id="rId2" /><Relationship Type="http://schemas.openxmlformats.org/officeDocument/2006/relationships/slide" Target="/ppt/slides/slide14.xml" Id="rId16" /><Relationship Type="http://schemas.openxmlformats.org/officeDocument/2006/relationships/theme" Target="/ppt/theme/theme1.xml" Id="rId20" /><Relationship Type="http://schemas.openxmlformats.org/officeDocument/2006/relationships/slide" Target="/ppt/slides/slide4.xml" Id="rId6" /><Relationship Type="http://schemas.openxmlformats.org/officeDocument/2006/relationships/slide" Target="/ppt/slides/slide9.xml" Id="rId11" /><Relationship Type="http://schemas.openxmlformats.org/officeDocument/2006/relationships/slide" Target="/ppt/slides/slide3.xml" Id="rId5" /><Relationship Type="http://schemas.openxmlformats.org/officeDocument/2006/relationships/slide" Target="/ppt/slides/slide13.xml" Id="rId15" /><Relationship Type="http://schemas.openxmlformats.org/officeDocument/2006/relationships/slide" Target="/ppt/slides/slide8.xml" Id="rId10" /><Relationship Type="http://schemas.openxmlformats.org/officeDocument/2006/relationships/viewProps" Target="/ppt/viewProps.xml" Id="rId19" /><Relationship Type="http://schemas.openxmlformats.org/officeDocument/2006/relationships/slide" Target="/ppt/slides/slide2.xml" Id="rId4" /><Relationship Type="http://schemas.openxmlformats.org/officeDocument/2006/relationships/slide" Target="/ppt/slides/slide7.xml" Id="rId9" /><Relationship Type="http://schemas.openxmlformats.org/officeDocument/2006/relationships/slide" Target="/ppt/slides/slide12.xml" Id="rId14" /><Relationship Type="http://schemas.microsoft.com/office/2015/10/relationships/revisionInfo" Target="/ppt/revisionInfo.xml" Id="rId22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theme/theme3.xml" Id="rId1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E7B31-D4BC-4332-9F43-FB4354E23F18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70606-828A-4752-AE8A-2F8D5855B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4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4.xml" Id="rId2" /><Relationship Type="http://schemas.openxmlformats.org/officeDocument/2006/relationships/notesMaster" Target="/ppt/notesMasters/notesMaster1.xml" Id="rId1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667E1-E601-4AAF-B95C-B25720D70A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12196"/>
      </p:ext>
    </p:extLst>
  </p:cSld>
  <p:clrMapOvr>
    <a:masterClrMapping/>
  </p:clrMapOvr>
</p:note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2.xml" Id="rId1" /></Relationships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1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7D43D-6574-4C7B-808D-C6C12215A4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ECE5F2-81AA-4605-B028-6FBA391056AF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6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1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74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1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583DDF-CA54-461A-A486-592D2374C53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11/21/2024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8D9AD5-F248-4919-864A-CFD76CC027D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5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Masters/_rels/slideMaster2.xml.rels>&#65279;<?xml version="1.0" encoding="utf-8"?><Relationships xmlns="http://schemas.openxmlformats.org/package/2006/relationships"><Relationship Type="http://schemas.openxmlformats.org/officeDocument/2006/relationships/theme" Target="/ppt/theme/theme2.xml" Id="rId8" /><Relationship Type="http://schemas.openxmlformats.org/officeDocument/2006/relationships/slideLayout" Target="/ppt/slideLayouts/slideLayout14.xml" Id="rId3" /><Relationship Type="http://schemas.openxmlformats.org/officeDocument/2006/relationships/slideLayout" Target="/ppt/slideLayouts/slideLayout18.xml" Id="rId7" /><Relationship Type="http://schemas.openxmlformats.org/officeDocument/2006/relationships/slideLayout" Target="/ppt/slideLayouts/slideLayout13.xml" Id="rId2" /><Relationship Type="http://schemas.openxmlformats.org/officeDocument/2006/relationships/slideLayout" Target="/ppt/slideLayouts/slideLayout12.xml" Id="rId1" /><Relationship Type="http://schemas.openxmlformats.org/officeDocument/2006/relationships/slideLayout" Target="/ppt/slideLayouts/slideLayout17.xml" Id="rId6" /><Relationship Type="http://schemas.openxmlformats.org/officeDocument/2006/relationships/slideLayout" Target="/ppt/slideLayouts/slideLayout16.xml" Id="rId5" /><Relationship Type="http://schemas.openxmlformats.org/officeDocument/2006/relationships/slideLayout" Target="/ppt/slideLayouts/slideLayout15.xml" Id="rId4" /></Relationships>
</file>

<file path=ppt/slideMasters/slideMaster2.xml><?xml version="1.0" encoding="utf-8"?>
<p:sldMaster xmlns:p14="http://schemas.microsoft.com/office/powerpoint/2010/main" xmlns:mc="http://schemas.openxmlformats.org/markup-compatibility/2006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E583DDF-CA54-461A-A486-592D2374C532}" type="datetimeFigureOut">
              <a:rPr lang="en-US" smtClean="0"/>
              <a:pPr/>
              <a:t>11/21/2024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A8D9AD5-F248-4919-864A-CFD76CC027D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1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3" /><Relationship Type="http://schemas.openxmlformats.org/officeDocument/2006/relationships/image" Target="/ppt/media/image2.png" Id="rId5" /><Relationship Type="http://schemas.openxmlformats.org/officeDocument/2006/relationships/image" Target="/ppt/media/image1.jpeg" Id="rId4" /><Relationship Type="http://schemas.openxmlformats.org/officeDocument/2006/relationships/audio" Target="/ppt/media/media1.mp3" Id="rId2" /><Relationship Type="http://schemas.microsoft.com/office/2007/relationships/media" Target="/ppt/media/media1.mp3" Id="rId1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image" Target="/ppt/media/image19.jpeg" Id="rId3" /><Relationship Type="http://schemas.openxmlformats.org/officeDocument/2006/relationships/image" Target="/ppt/media/image18.jpeg" Id="rId2" /><Relationship Type="http://schemas.openxmlformats.org/officeDocument/2006/relationships/slideLayout" Target="/ppt/slideLayouts/slideLayout15.xml" Id="rId1" /><Relationship Type="http://schemas.openxmlformats.org/officeDocument/2006/relationships/image" Target="/ppt/media/image20.jpeg" Id="rId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image" Target="/ppt/media/image3.png" Id="rId3" /><Relationship Type="http://schemas.openxmlformats.org/officeDocument/2006/relationships/image" Target="/ppt/media/image21.png" Id="rId2" /><Relationship Type="http://schemas.openxmlformats.org/officeDocument/2006/relationships/slideLayout" Target="/ppt/slideLayouts/slideLayout12.xml" Id="rId1" /><Relationship Type="http://schemas.openxmlformats.org/officeDocument/2006/relationships/image" Target="/ppt/media/image23.jpeg" Id="rId5" /><Relationship Type="http://schemas.openxmlformats.org/officeDocument/2006/relationships/image" Target="/ppt/media/image22.jpeg" Id="rId4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image" Target="/ppt/media/image25.jpeg" Id="rId3" /><Relationship Type="http://schemas.openxmlformats.org/officeDocument/2006/relationships/image" Target="/ppt/media/image24.jpeg" Id="rId2" /><Relationship Type="http://schemas.openxmlformats.org/officeDocument/2006/relationships/slideLayout" Target="/ppt/slideLayouts/slideLayout13.xml" Id="rId1" /><Relationship Type="http://schemas.openxmlformats.org/officeDocument/2006/relationships/image" Target="/ppt/media/image3.png" Id="rId4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image" Target="/ppt/media/image27.jpg" Id="rId3" /><Relationship Type="http://schemas.openxmlformats.org/officeDocument/2006/relationships/image" Target="/ppt/media/image26.jpeg" Id="rId2" /><Relationship Type="http://schemas.openxmlformats.org/officeDocument/2006/relationships/slideLayout" Target="/ppt/slideLayouts/slideLayout16.xml" Id="rId1" /><Relationship Type="http://schemas.openxmlformats.org/officeDocument/2006/relationships/image" Target="/ppt/media/image29.png" Id="rId5" /><Relationship Type="http://schemas.openxmlformats.org/officeDocument/2006/relationships/image" Target="/ppt/media/image28.jpg" Id="rId4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image" Target="/ppt/media/image30.jpeg" Id="rId3" /><Relationship Type="http://schemas.openxmlformats.org/officeDocument/2006/relationships/notesSlide" Target="/ppt/notesSlides/notesSlide1.xml" Id="rId2" /><Relationship Type="http://schemas.openxmlformats.org/officeDocument/2006/relationships/slideLayout" Target="/ppt/slideLayouts/slideLayout17.xml" Id="rId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4.jpg" Id="rId3" /><Relationship Type="http://schemas.openxmlformats.org/officeDocument/2006/relationships/image" Target="/ppt/media/image3.png" Id="rId2" /><Relationship Type="http://schemas.openxmlformats.org/officeDocument/2006/relationships/slideLayout" Target="/ppt/slideLayouts/slideLayout13.xml" Id="rId1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image" Target="/ppt/media/image5.jpeg" Id="rId3" /><Relationship Type="http://schemas.openxmlformats.org/officeDocument/2006/relationships/image" Target="/ppt/media/image3.png" Id="rId2" /><Relationship Type="http://schemas.openxmlformats.org/officeDocument/2006/relationships/slideLayout" Target="/ppt/slideLayouts/slideLayout13.xml" Id="r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image" Target="/ppt/media/image7.jpg" Id="rId3" /><Relationship Type="http://schemas.openxmlformats.org/officeDocument/2006/relationships/image" Target="/ppt/media/image6.png" Id="rId2" /><Relationship Type="http://schemas.openxmlformats.org/officeDocument/2006/relationships/slideLayout" Target="/ppt/slideLayouts/slideLayout14.xml" Id="rId1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8.jpg" Id="rId3" /><Relationship Type="http://schemas.openxmlformats.org/officeDocument/2006/relationships/slideLayout" Target="/ppt/slideLayouts/slideLayout15.xml" Id="rId1" /><Relationship Type="http://schemas.openxmlformats.org/officeDocument/2006/relationships/image" Target="/ppt/media/image10.jpg" Id="rId5" /><Relationship Type="http://schemas.openxmlformats.org/officeDocument/2006/relationships/image" Target="/ppt/media/image9.jpg" Id="rId4" /><Relationship Type="http://schemas.openxmlformats.org/officeDocument/2006/relationships/hyperlink" Target="https://www.comstockphotosandsuch.com/" TargetMode="External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3.png" Id="rId2" /><Relationship Type="http://schemas.openxmlformats.org/officeDocument/2006/relationships/slideLayout" Target="/ppt/slideLayouts/slideLayout12.xml" Id="rId1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3.png" Id="rId3" /><Relationship Type="http://schemas.openxmlformats.org/officeDocument/2006/relationships/image" Target="/ppt/media/image11.jpeg" Id="rId2" /><Relationship Type="http://schemas.openxmlformats.org/officeDocument/2006/relationships/slideLayout" Target="/ppt/slideLayouts/slideLayout17.xml" Id="rId1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image" Target="/ppt/media/image13.jpeg" Id="rId3" /><Relationship Type="http://schemas.openxmlformats.org/officeDocument/2006/relationships/image" Target="/ppt/media/image12.jpeg" Id="rId2" /><Relationship Type="http://schemas.openxmlformats.org/officeDocument/2006/relationships/slideLayout" Target="/ppt/slideLayouts/slideLayout15.xml" Id="rId1" /><Relationship Type="http://schemas.openxmlformats.org/officeDocument/2006/relationships/image" Target="/ppt/media/image3.png" Id="rId6" /><Relationship Type="http://schemas.openxmlformats.org/officeDocument/2006/relationships/image" Target="/ppt/media/image15.jpeg" Id="rId5" /><Relationship Type="http://schemas.openxmlformats.org/officeDocument/2006/relationships/image" Target="/ppt/media/image14.jpeg" Id="rId4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image" Target="/ppt/media/image17.jpeg" Id="rId3" /><Relationship Type="http://schemas.openxmlformats.org/officeDocument/2006/relationships/image" Target="/ppt/media/image16.jpeg" Id="rId2" /><Relationship Type="http://schemas.openxmlformats.org/officeDocument/2006/relationships/slideLayout" Target="/ppt/slideLayouts/slideLayout18.xml" Id="rId1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99000"/>
                <a:satMod val="140000"/>
              </a:schemeClr>
            </a:gs>
            <a:gs pos="65000">
              <a:schemeClr val="bg2">
                <a:tint val="100000"/>
                <a:shade val="80000"/>
                <a:satMod val="130000"/>
              </a:schemeClr>
            </a:gs>
            <a:gs pos="100000">
              <a:schemeClr val="bg2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1E08FD1-D102-FD68-E65C-BD3E896D03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t="12500" b="12500"/>
          <a:stretch/>
        </p:blipFill>
        <p:spPr>
          <a:xfrm>
            <a:off x="20" y="10"/>
            <a:ext cx="12191980" cy="6857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A1ED23-55AA-CCF5-811E-B9EEB9A3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Delaware County </a:t>
            </a:r>
            <a:br>
              <a:rPr lang="en-US" dirty="0"/>
            </a:br>
            <a:r>
              <a:rPr lang="en-US" dirty="0"/>
              <a:t>Parks &amp; Recreation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268177E-1445-4DCF-955D-1CAE9B76F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85D52B88-A4AE-4B06-AEFC-8E492B903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FD6FA94-0FE6-4CC5-BC1A-1F4780CDA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3DB495-84E2-F572-88EE-F213A1A951C1}"/>
              </a:ext>
            </a:extLst>
          </p:cNvPr>
          <p:cNvSpPr txBox="1"/>
          <p:nvPr/>
        </p:nvSpPr>
        <p:spPr>
          <a:xfrm>
            <a:off x="1318834" y="4590659"/>
            <a:ext cx="4829101" cy="12386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Tx/>
              <a:buNone/>
              <a:tabLst/>
              <a:defRPr/>
            </a:pPr>
            <a:r>
              <a:rPr kumimoji="0" lang="en-US" sz="2800" b="1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  <a:t>Rose Tree Park</a:t>
            </a:r>
            <a:br>
              <a:rPr kumimoji="0" lang="en-US" sz="24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</a:br>
            <a:r>
              <a:rPr kumimoji="0" lang="en-US" sz="2400" b="0" i="0" u="none" strike="noStrike" kern="1200" cap="none" spc="200" normalizeH="0" baseline="0" noProof="0" dirty="0">
                <a:ln>
                  <a:noFill/>
                </a:ln>
                <a:solidFill>
                  <a:prstClr val="white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/>
              </a:rPr>
              <a:t>Media, Pa</a:t>
            </a:r>
            <a:endParaRPr kumimoji="0" lang="en-US" sz="2400" b="0" i="0" u="none" strike="noStrike" kern="1200" cap="all" spc="200" normalizeH="0" baseline="0" noProof="0" dirty="0">
              <a:ln>
                <a:noFill/>
              </a:ln>
              <a:solidFill>
                <a:prstClr val="white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n-ea"/>
              <a:cs typeface="Calibri Light"/>
            </a:endParaRPr>
          </a:p>
        </p:txBody>
      </p:sp>
      <p:pic>
        <p:nvPicPr>
          <p:cNvPr id="6" name="batchbug-sweet-dreams(chosic.com)">
            <a:hlinkClick r:id="" action="ppaction://media"/>
            <a:extLst>
              <a:ext uri="{FF2B5EF4-FFF2-40B4-BE49-F238E27FC236}">
                <a16:creationId xmlns:a16="http://schemas.microsoft.com/office/drawing/2014/main" id="{78A5FB7D-52D6-9132-3CB6-02CAD8743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73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A2B7CDEB-5CB6-4CD7-A878-C8D41F72E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7E1CCD8-0D33-4ABA-932F-523A57336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3CE3642-C95C-4498-82FE-58F4A5B74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1A1C6406-8520-4CCB-B38F-6D4DAC19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2893A1F-D5D8-4034-A28F-4D8F18C46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2A4DF8-4543-BF14-F98A-5F4B6EE22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386208"/>
            <a:ext cx="3735502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ROSE TREE COMMUNITY</a:t>
            </a:r>
            <a:br>
              <a:rPr lang="en-US" dirty="0"/>
            </a:br>
            <a:r>
              <a:rPr lang="en-US" dirty="0"/>
              <a:t>GARDENS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2F9D-0854-CE8E-6BBF-D7571F6FA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799"/>
            <a:ext cx="3735500" cy="3580745"/>
          </a:xfrm>
        </p:spPr>
        <p:txBody>
          <a:bodyPr vert="horz" lIns="0" tIns="45720" rIns="0" bIns="45720" rtlCol="0">
            <a:normAutofit lnSpcReduction="10000"/>
          </a:bodyPr>
          <a:lstStyle/>
          <a:p>
            <a:r>
              <a:rPr lang="en-US" sz="1800" dirty="0"/>
              <a:t>118 Farm Plots for seasonal lease</a:t>
            </a:r>
          </a:p>
          <a:p>
            <a:r>
              <a:rPr lang="en-US" sz="1800" dirty="0"/>
              <a:t>Season runs April – November</a:t>
            </a:r>
          </a:p>
          <a:p>
            <a:r>
              <a:rPr lang="en-US" sz="1800" dirty="0"/>
              <a:t>Gardeners pay a nominal fee and provide their own fencing, supplies.</a:t>
            </a:r>
          </a:p>
          <a:p>
            <a:r>
              <a:rPr lang="en-US" sz="1800" dirty="0"/>
              <a:t>Size: 20’ x 25’ </a:t>
            </a:r>
            <a:br>
              <a:rPr lang="en-US" sz="1800" dirty="0"/>
            </a:br>
            <a:r>
              <a:rPr lang="en-US" sz="1800" dirty="0"/>
              <a:t>Water source available</a:t>
            </a:r>
          </a:p>
          <a:p>
            <a:r>
              <a:rPr lang="en-US" sz="1800" dirty="0"/>
              <a:t>Non-commercial use only</a:t>
            </a:r>
          </a:p>
          <a:p>
            <a:r>
              <a:rPr lang="en-US" sz="1800" dirty="0"/>
              <a:t>Organic, non-toxic practices required</a:t>
            </a:r>
          </a:p>
          <a:p>
            <a:r>
              <a:rPr lang="en-US" sz="1800" dirty="0"/>
              <a:t>Popular for over 4 decades; there’s always waiting list.</a:t>
            </a:r>
          </a:p>
          <a:p>
            <a:endParaRPr lang="en-US" sz="1800" dirty="0"/>
          </a:p>
          <a:p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108754F-0BAB-43E5-8CCC-828C2FC9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D8123-E41A-EEE7-255C-31CF34C82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25" r="-1" b="4432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FBFE7E1-0D9B-4B97-B754-C68544879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C7E19EB-B9D0-2F3B-09F9-DAEC38B234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3" r="24387" b="-2"/>
          <a:stretch/>
        </p:blipFill>
        <p:spPr>
          <a:xfrm rot="10800000">
            <a:off x="8576279" y="10"/>
            <a:ext cx="3610035" cy="3355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E4D75-A3D7-DD31-B07B-82CB75DD8F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82" r="2" b="35938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4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1110" y="523684"/>
            <a:ext cx="3401961" cy="38014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600" dirty="0"/>
              <a:t>Delaware County Senior Games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141110" y="4455621"/>
            <a:ext cx="3417990" cy="1238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DelcoSeniorGames.org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330D37-A7D3-30F3-5ED1-80D30DC181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28" b="-166"/>
          <a:stretch/>
        </p:blipFill>
        <p:spPr>
          <a:xfrm rot="664663">
            <a:off x="6537697" y="1987543"/>
            <a:ext cx="2468532" cy="182880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6F61A-DD4D-D84C-6747-298B750BB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9F766-6DA9-34D0-72AE-07A9DD57ACE2}"/>
              </a:ext>
            </a:extLst>
          </p:cNvPr>
          <p:cNvSpPr txBox="1">
            <a:spLocks/>
          </p:cNvSpPr>
          <p:nvPr/>
        </p:nvSpPr>
        <p:spPr>
          <a:xfrm>
            <a:off x="793887" y="5116434"/>
            <a:ext cx="10601079" cy="19552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Mission: To engage residents age 50+ in two weeks of fun events that promote a healthy, social, and active lifestyle.</a:t>
            </a:r>
            <a:b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32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32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FDE0E8-623D-8890-5E18-8BA618487D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/>
          <a:stretch/>
        </p:blipFill>
        <p:spPr>
          <a:xfrm>
            <a:off x="1000665" y="2696903"/>
            <a:ext cx="2471878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6CE934-1BDD-0EB7-2091-9FB932D6F4EC}"/>
              </a:ext>
            </a:extLst>
          </p:cNvPr>
          <p:cNvSpPr txBox="1">
            <a:spLocks/>
          </p:cNvSpPr>
          <p:nvPr/>
        </p:nvSpPr>
        <p:spPr>
          <a:xfrm>
            <a:off x="775989" y="685253"/>
            <a:ext cx="6698294" cy="135083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-5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Rose Tree Park Hosts Bocce &amp; Corn Hole</a:t>
            </a:r>
            <a:br>
              <a:rPr kumimoji="0" lang="en-US" sz="34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3400" b="0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3400" b="0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6FE688-AD44-8DD6-15AF-F212E7114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6" y="1592227"/>
            <a:ext cx="2683578" cy="2011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02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7FE6-ED85-C34E-E22E-E27A0015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698" y="1853425"/>
            <a:ext cx="8331200" cy="1056100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solidFill>
                  <a:schemeClr val="tx2"/>
                </a:solidFill>
              </a:rPr>
              <a:t>Displays are lit nightly throughout December, free for public enjoyment and enjoyed by tens of thousands of residents.</a:t>
            </a:r>
            <a:r>
              <a:rPr lang="en-US" sz="3600" dirty="0">
                <a:solidFill>
                  <a:schemeClr val="tx2"/>
                </a:solidFill>
              </a:rPr>
              <a:t> </a:t>
            </a:r>
          </a:p>
        </p:txBody>
      </p:sp>
      <p:pic>
        <p:nvPicPr>
          <p:cNvPr id="6" name="Content Placeholder 5" descr="A picture containing road, street, plant, colorful&#10;&#10;Description automatically generated">
            <a:extLst>
              <a:ext uri="{FF2B5EF4-FFF2-40B4-BE49-F238E27FC236}">
                <a16:creationId xmlns:a16="http://schemas.microsoft.com/office/drawing/2014/main" id="{3F3C35CE-8B01-EF5C-8862-2C781D0597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1" r="-188" b="-350"/>
          <a:stretch/>
        </p:blipFill>
        <p:spPr>
          <a:xfrm>
            <a:off x="1289778" y="3133278"/>
            <a:ext cx="4737263" cy="284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Map&#10;&#10;Description automatically generated">
            <a:extLst>
              <a:ext uri="{FF2B5EF4-FFF2-40B4-BE49-F238E27FC236}">
                <a16:creationId xmlns:a16="http://schemas.microsoft.com/office/drawing/2014/main" id="{A53BC53F-8CCD-8FED-D12D-9A0DDE40F1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" t="-350" r="3442"/>
          <a:stretch/>
        </p:blipFill>
        <p:spPr>
          <a:xfrm rot="10800000">
            <a:off x="6278192" y="3133277"/>
            <a:ext cx="4544591" cy="283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83936-1457-119E-9598-9E82539C6AD4}"/>
              </a:ext>
            </a:extLst>
          </p:cNvPr>
          <p:cNvSpPr txBox="1"/>
          <p:nvPr/>
        </p:nvSpPr>
        <p:spPr>
          <a:xfrm>
            <a:off x="1859062" y="714652"/>
            <a:ext cx="867103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The Festival of Lights</a:t>
            </a:r>
            <a:b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 Delco Tradition Since 1976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CDCC4-F8A6-01E7-BBBF-9BAA757BB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reindeer lights&#10;&#10;Description automatically generated">
            <a:extLst>
              <a:ext uri="{FF2B5EF4-FFF2-40B4-BE49-F238E27FC236}">
                <a16:creationId xmlns:a16="http://schemas.microsoft.com/office/drawing/2014/main" id="{A94AE6DA-4768-2BAA-B7FB-BFDC229EF92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" r="-692"/>
          <a:stretch/>
        </p:blipFill>
        <p:spPr>
          <a:xfrm rot="10800000">
            <a:off x="6238895" y="665908"/>
            <a:ext cx="5554937" cy="310896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D0A05E0-BAED-8D7B-DBDD-1E1A38A5A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r="4" b="3730"/>
          <a:stretch/>
        </p:blipFill>
        <p:spPr>
          <a:xfrm rot="10800000">
            <a:off x="6281427" y="4018888"/>
            <a:ext cx="4124683" cy="1828800"/>
          </a:xfrm>
          <a:prstGeom prst="rect">
            <a:avLst/>
          </a:prstGeom>
        </p:spPr>
      </p:pic>
      <p:pic>
        <p:nvPicPr>
          <p:cNvPr id="6" name="Content Placeholder 5" descr="A house with christmas lights&#10;&#10;Description automatically generated">
            <a:extLst>
              <a:ext uri="{FF2B5EF4-FFF2-40B4-BE49-F238E27FC236}">
                <a16:creationId xmlns:a16="http://schemas.microsoft.com/office/drawing/2014/main" id="{26CC5A1F-179D-E359-79A6-9733CF5F1F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3136" r="21447" b="19266"/>
          <a:stretch/>
        </p:blipFill>
        <p:spPr>
          <a:xfrm>
            <a:off x="589555" y="2496306"/>
            <a:ext cx="5506445" cy="3383280"/>
          </a:xfrm>
          <a:prstGeom prst="rect">
            <a:avLst/>
          </a:prstGeom>
        </p:spPr>
      </p:pic>
      <p:pic>
        <p:nvPicPr>
          <p:cNvPr id="10" name="Picture 9" descr="A group of trees with lights&#10;&#10;Description automatically generated">
            <a:extLst>
              <a:ext uri="{FF2B5EF4-FFF2-40B4-BE49-F238E27FC236}">
                <a16:creationId xmlns:a16="http://schemas.microsoft.com/office/drawing/2014/main" id="{51189158-BC3C-890F-FB51-906C07E850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93" r="25167" b="10046"/>
          <a:stretch/>
        </p:blipFill>
        <p:spPr>
          <a:xfrm>
            <a:off x="3521749" y="665908"/>
            <a:ext cx="2574251" cy="1645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24FF9-A517-48D3-A1D5-9A746E4CF402}"/>
              </a:ext>
            </a:extLst>
          </p:cNvPr>
          <p:cNvSpPr txBox="1"/>
          <p:nvPr/>
        </p:nvSpPr>
        <p:spPr>
          <a:xfrm>
            <a:off x="589555" y="665908"/>
            <a:ext cx="29321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highlight>
                  <a:srgbClr val="FFFFFF"/>
                </a:highlight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The Festival of Lights is a walk-through display.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highlight>
                <a:srgbClr val="FFFFFF"/>
              </a:highlight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highlight>
                  <a:srgbClr val="FFFFFF"/>
                </a:highlight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Admission and parking are free.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55F5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55F51"/>
                </a:solidFill>
                <a:effectLst/>
                <a:highlight>
                  <a:srgbClr val="FFFFFF"/>
                </a:highlight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Friendly, leashed dogs are permitted.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1C05C3-46AE-005C-3C23-B4729B42DA01}"/>
              </a:ext>
            </a:extLst>
          </p:cNvPr>
          <p:cNvSpPr txBox="1">
            <a:spLocks/>
          </p:cNvSpPr>
          <p:nvPr/>
        </p:nvSpPr>
        <p:spPr>
          <a:xfrm>
            <a:off x="3774050" y="5666406"/>
            <a:ext cx="2321950" cy="397658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Historic Hunt Club Building</a:t>
            </a:r>
          </a:p>
        </p:txBody>
      </p:sp>
    </p:spTree>
    <p:extLst>
      <p:ext uri="{BB962C8B-B14F-4D97-AF65-F5344CB8AC3E}">
        <p14:creationId xmlns:p14="http://schemas.microsoft.com/office/powerpoint/2010/main" val="229640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D62DD-0277-944C-FF13-507D6369F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8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4BE1C0-923F-4557-952F-150367D02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F1A0E2E-CDD4-46BC-BDBB-D276E3467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F2A5265-B923-4C48-AB84-FC98FD20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Placeholder 6" descr="A large house with a lawn&#10;&#10;Description automatically generated">
            <a:extLst>
              <a:ext uri="{FF2B5EF4-FFF2-40B4-BE49-F238E27FC236}">
                <a16:creationId xmlns:a16="http://schemas.microsoft.com/office/drawing/2014/main" id="{57D268A4-2104-BC31-27C9-DE522C2F3D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0" b="14728"/>
          <a:stretch/>
        </p:blipFill>
        <p:spPr>
          <a:xfrm>
            <a:off x="-3145" y="-300658"/>
            <a:ext cx="12191980" cy="66989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D86E3-4A35-FCBB-F593-DB9DF1470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79130" y="6035040"/>
            <a:ext cx="2804048" cy="381571"/>
          </a:xfrm>
        </p:spPr>
        <p:txBody>
          <a:bodyPr>
            <a:normAutofit/>
          </a:bodyPr>
          <a:lstStyle/>
          <a:p>
            <a:pPr algn="r"/>
            <a:r>
              <a:rPr lang="en-US" sz="1600" dirty="0"/>
              <a:t>Historic Rose Tree Tavern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607109-9C5A-5859-D157-1B8208973736}"/>
              </a:ext>
            </a:extLst>
          </p:cNvPr>
          <p:cNvSpPr txBox="1"/>
          <p:nvPr/>
        </p:nvSpPr>
        <p:spPr>
          <a:xfrm>
            <a:off x="247650" y="6398324"/>
            <a:ext cx="34937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Produced by The Delaware County Parks &amp; Recreation Department, 2024. </a:t>
            </a:r>
          </a:p>
          <a:p>
            <a:endParaRPr lang="en-US" sz="300" dirty="0"/>
          </a:p>
          <a:p>
            <a:r>
              <a:rPr lang="en-US" sz="200" dirty="0"/>
              <a:t>Audio Credit: Sweet Dreams by </a:t>
            </a:r>
            <a:r>
              <a:rPr lang="en-US" sz="200" dirty="0" err="1"/>
              <a:t>BatchBug</a:t>
            </a:r>
            <a:r>
              <a:rPr lang="en-US" sz="200" dirty="0"/>
              <a:t> | https://soundcloud.com/batchbug/</a:t>
            </a:r>
          </a:p>
          <a:p>
            <a:r>
              <a:rPr lang="en-US" sz="200" dirty="0"/>
              <a:t>Music promoted by https://www.chosic.com/free-music/all/</a:t>
            </a:r>
          </a:p>
          <a:p>
            <a:r>
              <a:rPr lang="en-US" sz="200" dirty="0"/>
              <a:t>Creative Commons Attribution 3.0 </a:t>
            </a:r>
            <a:r>
              <a:rPr lang="en-US" sz="200" dirty="0" err="1"/>
              <a:t>Unported</a:t>
            </a:r>
            <a:r>
              <a:rPr lang="en-US" sz="200" dirty="0"/>
              <a:t> License https://creativecommons.org/licenses/by/3.0/deed.en_US</a:t>
            </a:r>
          </a:p>
        </p:txBody>
      </p:sp>
    </p:spTree>
    <p:extLst>
      <p:ext uri="{BB962C8B-B14F-4D97-AF65-F5344CB8AC3E}">
        <p14:creationId xmlns:p14="http://schemas.microsoft.com/office/powerpoint/2010/main" val="2967317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3CFC9789-57F4-4B9C-ABAA-6F7C8BADC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B54F538-07DE-4652-B506-5D16E3EBB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03D56195-A6AC-4958-8B87-F7D009353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3" name="Rectangle 92">
            <a:extLst>
              <a:ext uri="{FF2B5EF4-FFF2-40B4-BE49-F238E27FC236}">
                <a16:creationId xmlns:a16="http://schemas.microsoft.com/office/drawing/2014/main" id="{B9D3A0FC-5D74-4BAC-9DDB-68A942650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74771" y="635924"/>
            <a:ext cx="6574972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/>
              <a:t>Rose Tree county Park 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69B36A11-4FA0-4989-A465-037DF5246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015D098-1857-B041-B1EF-D6D6DA3425A6}"/>
              </a:ext>
            </a:extLst>
          </p:cNvPr>
          <p:cNvSpPr txBox="1"/>
          <p:nvPr/>
        </p:nvSpPr>
        <p:spPr>
          <a:xfrm>
            <a:off x="4974770" y="2232159"/>
            <a:ext cx="6574973" cy="3753814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118 Acres in Upper Providence Township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Fairgrounds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Outdoor amphitheater and concert stage 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Wooded trail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Meadow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(in development)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3 Memorials			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(Delco. Law Enforcement Foundation, Philip Jaisohn Foundation)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3 Historic buildings housing County offices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Leedom House: Parks &amp; Recreation Dept.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	Hunt Club: Conservation District, PRC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	Rose Tree Tavern: VisitDelco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8DB8C60-3B7D-46C5-B1A9-A295D8A48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7B7006A8-EB46-45ED-977F-BC489E2B7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89F657-FB2D-474E-101B-B53B650A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826" y="5411375"/>
            <a:ext cx="914400" cy="923925"/>
          </a:xfrm>
          <a:prstGeom prst="rect">
            <a:avLst/>
          </a:prstGeom>
        </p:spPr>
      </p:pic>
      <p:pic>
        <p:nvPicPr>
          <p:cNvPr id="8" name="Content Placeholder 7" descr="A reflection of a flag on a pond&#10;&#10;Description automatically generated">
            <a:extLst>
              <a:ext uri="{FF2B5EF4-FFF2-40B4-BE49-F238E27FC236}">
                <a16:creationId xmlns:a16="http://schemas.microsoft.com/office/drawing/2014/main" id="{07C2912A-F8F8-C6CB-CC91-8CB76C1DB1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7" r="23213"/>
          <a:stretch/>
        </p:blipFill>
        <p:spPr>
          <a:xfrm rot="10800000">
            <a:off x="642257" y="1479455"/>
            <a:ext cx="4256700" cy="3931920"/>
          </a:xfrm>
        </p:spPr>
      </p:pic>
    </p:spTree>
    <p:extLst>
      <p:ext uri="{BB962C8B-B14F-4D97-AF65-F5344CB8AC3E}">
        <p14:creationId xmlns:p14="http://schemas.microsoft.com/office/powerpoint/2010/main" val="123127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74771" y="635924"/>
            <a:ext cx="6574972" cy="11651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 dirty="0"/>
              <a:t>Amenities &amp; Facilities 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015D098-1857-B041-B1EF-D6D6DA3425A6}"/>
              </a:ext>
            </a:extLst>
          </p:cNvPr>
          <p:cNvSpPr txBox="1"/>
          <p:nvPr/>
        </p:nvSpPr>
        <p:spPr>
          <a:xfrm>
            <a:off x="4892237" y="1982777"/>
            <a:ext cx="6574973" cy="3753814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2nd Largest Cross-Country Course in PA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Destination Playground with Pavilion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118 Community Garden Plots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Rose Tree Summer Festival Concert Series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Picnic Tables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Gazebo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18-page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StoryWalk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curated by the Delco Libraries system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 2 Restroom Buildings (seasonal)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 Tree-Lined Pedestrian Mall with Benches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99CB38"/>
              </a:buClr>
              <a:buSzTx/>
              <a:buFont typeface="Calibri" panose="020F050202020403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89F657-FB2D-474E-101B-B53B650A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0826" y="5411375"/>
            <a:ext cx="914400" cy="92392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A0EEAFE-7FC6-346B-2745-6A0B708E9C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t="-371" r="2953" b="920"/>
          <a:stretch/>
        </p:blipFill>
        <p:spPr>
          <a:xfrm>
            <a:off x="480241" y="1717162"/>
            <a:ext cx="4564534" cy="3657600"/>
          </a:xfrm>
        </p:spPr>
      </p:pic>
    </p:spTree>
    <p:extLst>
      <p:ext uri="{BB962C8B-B14F-4D97-AF65-F5344CB8AC3E}">
        <p14:creationId xmlns:p14="http://schemas.microsoft.com/office/powerpoint/2010/main" val="2293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E18882B-A497-FCBC-1D00-1850D6B2E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032" y="3430"/>
            <a:ext cx="11881681" cy="6859156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00AC0AA-1089-0303-8B48-EEB058926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8991" y="528860"/>
            <a:ext cx="1357459" cy="120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0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A2B7CDEB-5CB6-4CD7-A878-C8D41F72E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7E1CCD8-0D33-4ABA-932F-523A57336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3CE3642-C95C-4498-82FE-58F4A5B74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1A1C6406-8520-4CCB-B38F-6D4DAC19E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893A1F-D5D8-4034-A28F-4D8F18C46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59027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C99D2-DBAB-6F67-BA17-9C168A4B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9" y="516835"/>
            <a:ext cx="3735502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Cross Country Meets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FFDA8-F6A7-F23E-5703-53EA954D6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2371" y="2653800"/>
            <a:ext cx="3735500" cy="3335519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/>
              <a:t>Thousands of athletes from local middle schools, high schools, and colleges train and compete on the grounds.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Photo Credits:</a:t>
            </a:r>
          </a:p>
          <a:p>
            <a:r>
              <a:rPr lang="en-US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Ryan Comstock Photography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108754F-0BAB-43E5-8CCC-828C2FC9B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679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3C6355-5940-F0F9-49FA-A5C433016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r="14135"/>
          <a:stretch/>
        </p:blipFill>
        <p:spPr>
          <a:xfrm>
            <a:off x="4812161" y="-2655"/>
            <a:ext cx="3606643" cy="3358597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6FBFE7E1-0D9B-4B97-B754-C68544879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6279" y="0"/>
            <a:ext cx="3610035" cy="33559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group of people running on grass&#10;&#10;Description automatically generated">
            <a:extLst>
              <a:ext uri="{FF2B5EF4-FFF2-40B4-BE49-F238E27FC236}">
                <a16:creationId xmlns:a16="http://schemas.microsoft.com/office/drawing/2014/main" id="{A9C4B4A1-956A-DA07-7261-C165CED61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6" r="9990"/>
          <a:stretch/>
        </p:blipFill>
        <p:spPr>
          <a:xfrm>
            <a:off x="8576279" y="10"/>
            <a:ext cx="3610035" cy="3355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0D4801-EB92-5154-97C9-4F6B5BBA7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0" b="15990"/>
          <a:stretch/>
        </p:blipFill>
        <p:spPr>
          <a:xfrm>
            <a:off x="4812160" y="3504904"/>
            <a:ext cx="7379840" cy="33530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B37D10-25FD-78E2-8A63-4CEDC94CB543}"/>
              </a:ext>
            </a:extLst>
          </p:cNvPr>
          <p:cNvSpPr txBox="1"/>
          <p:nvPr/>
        </p:nvSpPr>
        <p:spPr>
          <a:xfrm>
            <a:off x="6244609" y="3143223"/>
            <a:ext cx="2216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Ryan Comstock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9A38D0-94DA-9ECF-FD2A-67836181DF00}"/>
              </a:ext>
            </a:extLst>
          </p:cNvPr>
          <p:cNvSpPr txBox="1"/>
          <p:nvPr/>
        </p:nvSpPr>
        <p:spPr>
          <a:xfrm>
            <a:off x="9967404" y="6627158"/>
            <a:ext cx="2216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Ryan Comstock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75D4F6-AC3F-C119-EF00-A200562EC2D2}"/>
              </a:ext>
            </a:extLst>
          </p:cNvPr>
          <p:cNvSpPr txBox="1"/>
          <p:nvPr/>
        </p:nvSpPr>
        <p:spPr>
          <a:xfrm>
            <a:off x="9967404" y="3157329"/>
            <a:ext cx="22167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Ryan Comstock </a:t>
            </a:r>
          </a:p>
        </p:txBody>
      </p:sp>
    </p:spTree>
    <p:extLst>
      <p:ext uri="{BB962C8B-B14F-4D97-AF65-F5344CB8AC3E}">
        <p14:creationId xmlns:p14="http://schemas.microsoft.com/office/powerpoint/2010/main" val="79139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91860-6D84-8146-4C79-CC224DBD7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PROGRAMMING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2C1C4D-09E7-6FB6-7157-64DD48A9AF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Engaging 100,000+ annually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7564C-3A18-32AF-B744-1FFDA8709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38247643-37AB-47DE-B7BD-7A64FEB13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EBC3119-F8E7-4266-91B8-7A1E808B4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7D15890-6502-4FAA-AB03-AFAC88EE2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B80045BC-58DB-469C-8997-6C0C16B17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5E996C-8B70-290F-E6D0-CFC937DB0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8850" y="634946"/>
            <a:ext cx="2630892" cy="140429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ROSE TREE</a:t>
            </a:r>
            <a:b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SUMMER FESTIVAL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3EF6BB5-A95D-4C59-808C-3B64F444F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2F279-1D6D-12CA-F05D-16529C0BE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67533" y="2198914"/>
            <a:ext cx="2482209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DELCO’S ANNUAL CONCERT SERIES BELOVED TRADITION SINCE 1975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ADMISSION FREE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50BDA68-EBDD-443C-9B6B-03CA14AFF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0C07DB3-666C-4A9D-81CE-83B435F95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E4E7045-7995-755A-B1FF-415979ED9D4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r="13433" b="2"/>
          <a:stretch/>
        </p:blipFill>
        <p:spPr>
          <a:xfrm rot="10800000">
            <a:off x="-62951" y="-1115"/>
            <a:ext cx="8917019" cy="6922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65DCF3-EFBC-3468-FC6D-59C7FA2A3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930" y="53618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7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693E-8BF9-054A-96DE-96A10FB0C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159" y="86605"/>
            <a:ext cx="3200400" cy="1057926"/>
          </a:xfrm>
        </p:spPr>
        <p:txBody>
          <a:bodyPr/>
          <a:lstStyle/>
          <a:p>
            <a:r>
              <a:rPr lang="en-US" dirty="0"/>
              <a:t>THE NUMBERS</a:t>
            </a:r>
          </a:p>
        </p:txBody>
      </p:sp>
      <p:pic>
        <p:nvPicPr>
          <p:cNvPr id="6" name="Content Placeholder 5" descr="A picture containing sky, tree, outdoor, people&#10;&#10;Description automatically generated">
            <a:extLst>
              <a:ext uri="{FF2B5EF4-FFF2-40B4-BE49-F238E27FC236}">
                <a16:creationId xmlns:a16="http://schemas.microsoft.com/office/drawing/2014/main" id="{1FC7E749-8FEB-8E5C-5AA0-DC86D6A00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319" y="1017292"/>
            <a:ext cx="3535681" cy="265176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8EBD8-7B77-42CE-2497-03B7B556E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2953" y="1166756"/>
            <a:ext cx="3200400" cy="16220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9</a:t>
            </a:r>
            <a:r>
              <a:rPr lang="en-US" dirty="0"/>
              <a:t> WEEKS OF SHOWS</a:t>
            </a:r>
          </a:p>
          <a:p>
            <a:r>
              <a:rPr lang="en-US" dirty="0">
                <a:latin typeface="Arial"/>
                <a:cs typeface="Arial"/>
              </a:rPr>
              <a:t>45 </a:t>
            </a:r>
            <a:r>
              <a:rPr lang="en-US" dirty="0"/>
              <a:t>CONCERTS</a:t>
            </a:r>
            <a:endParaRPr lang="en-US" dirty="0">
              <a:cs typeface="Calibri"/>
            </a:endParaRPr>
          </a:p>
          <a:p>
            <a:r>
              <a:rPr lang="en-US" dirty="0">
                <a:latin typeface="Arial"/>
                <a:cs typeface="Arial"/>
              </a:rPr>
              <a:t>800+ </a:t>
            </a:r>
            <a:r>
              <a:rPr lang="en-US" dirty="0"/>
              <a:t>LOCAL PERFORMERS </a:t>
            </a:r>
            <a:endParaRPr lang="en-US" dirty="0">
              <a:cs typeface="Calibri"/>
            </a:endParaRPr>
          </a:p>
          <a:p>
            <a:r>
              <a:rPr lang="en-US" dirty="0">
                <a:latin typeface="Arial"/>
                <a:cs typeface="Arial"/>
              </a:rPr>
              <a:t>35,000+ </a:t>
            </a:r>
            <a:r>
              <a:rPr lang="en-US" dirty="0"/>
              <a:t>ATTENDANCE</a:t>
            </a:r>
            <a:endParaRPr lang="en-US" dirty="0"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B28155F-1B2A-47AE-CE77-A83D093F225C}"/>
              </a:ext>
            </a:extLst>
          </p:cNvPr>
          <p:cNvSpPr txBox="1">
            <a:spLocks/>
          </p:cNvSpPr>
          <p:nvPr/>
        </p:nvSpPr>
        <p:spPr>
          <a:xfrm>
            <a:off x="664159" y="2414747"/>
            <a:ext cx="3200400" cy="10579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THE SCENE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73F2A6-9C38-054E-DEAA-DD24CDF451F0}"/>
              </a:ext>
            </a:extLst>
          </p:cNvPr>
          <p:cNvSpPr txBox="1">
            <a:spLocks/>
          </p:cNvSpPr>
          <p:nvPr/>
        </p:nvSpPr>
        <p:spPr>
          <a:xfrm>
            <a:off x="922953" y="3492374"/>
            <a:ext cx="3200400" cy="292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100000"/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9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CHILDREN’S SHOWS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ROCK, POP, R&amp;B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MOTOWN &amp; DISCO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MUSIC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BLUES, JAZZ &amp; SWING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BROADWAY, OPERA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ZYDECO, MARDIS GRAS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BLUEGRASS &amp; MORE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55F5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91608C2-BA98-DD76-C215-9EC7A9D29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7" r="13877" b="9999"/>
          <a:stretch/>
        </p:blipFill>
        <p:spPr>
          <a:xfrm rot="10800000">
            <a:off x="4873306" y="1017293"/>
            <a:ext cx="3783013" cy="2651125"/>
          </a:xfrm>
          <a:prstGeom prst="rect">
            <a:avLst/>
          </a:prstGeom>
        </p:spPr>
      </p:pic>
      <p:pic>
        <p:nvPicPr>
          <p:cNvPr id="10" name="Picture 9" descr="A picture containing grass, dog&#10;&#10;Description automatically generated">
            <a:extLst>
              <a:ext uri="{FF2B5EF4-FFF2-40B4-BE49-F238E27FC236}">
                <a16:creationId xmlns:a16="http://schemas.microsoft.com/office/drawing/2014/main" id="{25E4549C-FC25-8C55-C47C-7A897CEE3C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7" t="33236" r="31921" b="15575"/>
          <a:stretch/>
        </p:blipFill>
        <p:spPr>
          <a:xfrm rot="10800000">
            <a:off x="4870144" y="4132329"/>
            <a:ext cx="3731158" cy="2194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26D90D-147F-FF7A-F1EC-91F40308C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960" b="17960"/>
          <a:stretch/>
        </p:blipFill>
        <p:spPr>
          <a:xfrm>
            <a:off x="8599034" y="4132330"/>
            <a:ext cx="3592966" cy="2194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58657-0786-B19E-66EE-A2246569C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1865" y="-1794"/>
            <a:ext cx="9144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54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6580E5AA-6B6F-4CBD-976A-38ED09A97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D875A80-E950-4530-9D03-18C6DC6C5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04FE3-D826-E810-BD86-AD08BEB4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19818" cy="128594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FFFF"/>
                </a:solidFill>
              </a:rPr>
              <a:t>Delaware County's Juneteenth Celebration</a:t>
            </a:r>
            <a:br>
              <a:rPr lang="en-US" sz="3600" dirty="0"/>
            </a:br>
            <a:r>
              <a:rPr lang="en-US" sz="2700" dirty="0">
                <a:solidFill>
                  <a:schemeClr val="bg1"/>
                </a:solidFill>
                <a:cs typeface="Calibri Light"/>
              </a:rPr>
              <a:t>Performances, vendors, and a concert in Rose Tree Park</a:t>
            </a:r>
            <a:endParaRPr lang="en-US" dirty="0">
              <a:cs typeface="Calibri Light" panose="020F03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01FB3-FE83-C3FB-48A2-3451A2EDC4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57" b="3232"/>
          <a:stretch/>
        </p:blipFill>
        <p:spPr>
          <a:xfrm>
            <a:off x="634275" y="677333"/>
            <a:ext cx="7710796" cy="3891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585C7-76EC-A963-4041-7313CA274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6" t="4732" r="16495" b="-2385"/>
          <a:stretch/>
        </p:blipFill>
        <p:spPr>
          <a:xfrm rot="5400000">
            <a:off x="8120297" y="1211778"/>
            <a:ext cx="3974350" cy="2828549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42C213CD-3D11-45B6-9C11-54FD2C831B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9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">
        <p:fade/>
      </p:transition>
    </mc:Choice>
    <mc:Fallback xmlns="">
      <p:transition spd="med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499</Words>
  <Application>Microsoft Office PowerPoint</Application>
  <PresentationFormat>Widescreen</PresentationFormat>
  <Paragraphs>75</Paragraphs>
  <Slides>14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Retrospect</vt:lpstr>
      <vt:lpstr>Delaware County  Parks &amp; Recreation</vt:lpstr>
      <vt:lpstr>Rose Tree county Park </vt:lpstr>
      <vt:lpstr>Amenities &amp; Facilities </vt:lpstr>
      <vt:lpstr>PowerPoint Presentation</vt:lpstr>
      <vt:lpstr>Cross Country Meets</vt:lpstr>
      <vt:lpstr>PROGRAMMING OVERVIEW</vt:lpstr>
      <vt:lpstr>ROSE TREE SUMMER FESTIVAL</vt:lpstr>
      <vt:lpstr>THE NUMBERS</vt:lpstr>
      <vt:lpstr>Delaware County's Juneteenth Celebration Performances, vendors, and a concert in Rose Tree Park</vt:lpstr>
      <vt:lpstr>ROSE TREE COMMUNITY GARDENS</vt:lpstr>
      <vt:lpstr>Delaware County Senior Games</vt:lpstr>
      <vt:lpstr>Displays are lit nightly throughout December, free for public enjoyment and enjoyed by tens of thousands of residents. 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Delaware County  Parks &amp; Recreation</dc:title>
  <dc:creator>Chapman, Beth</dc:creator>
  <cp:lastModifiedBy>Chapman, Beth</cp:lastModifiedBy>
  <cp:revision>2</cp:revision>
  <dcterms:created xsi:type="dcterms:W3CDTF">2024-11-08T13:33:31Z</dcterms:created>
  <dcterms:modified xsi:type="dcterms:W3CDTF">2024-11-21T14:36:56Z</dcterms:modified>
</cp:coreProperties>
</file>